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257" r:id="rId6"/>
    <p:sldId id="285" r:id="rId7"/>
    <p:sldId id="283" r:id="rId8"/>
    <p:sldId id="286" r:id="rId9"/>
    <p:sldId id="284" r:id="rId10"/>
    <p:sldId id="288" r:id="rId11"/>
    <p:sldId id="287" r:id="rId12"/>
    <p:sldId id="289" r:id="rId13"/>
    <p:sldId id="260" r:id="rId14"/>
    <p:sldId id="290" r:id="rId15"/>
    <p:sldId id="291" r:id="rId16"/>
    <p:sldId id="292" r:id="rId17"/>
    <p:sldId id="293" r:id="rId18"/>
    <p:sldId id="295" r:id="rId19"/>
    <p:sldId id="272" r:id="rId20"/>
    <p:sldId id="296" r:id="rId21"/>
    <p:sldId id="297" r:id="rId22"/>
    <p:sldId id="269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7F9C"/>
    <a:srgbClr val="01C6FD"/>
    <a:srgbClr val="79AE02"/>
    <a:srgbClr val="014E52"/>
    <a:srgbClr val="0C596D"/>
    <a:srgbClr val="03556D"/>
    <a:srgbClr val="145C72"/>
    <a:srgbClr val="0000A4"/>
    <a:srgbClr val="1ABEEB"/>
    <a:srgbClr val="1DA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21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5/22/2019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9784080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9784080" cy="1737360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93776"/>
            <a:ext cx="5170715" cy="1089529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499" y="2061165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499" y="2708227"/>
            <a:ext cx="5045529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6A75B6-7B4E-496F-A846-0FFBB6E1D164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tx1"/>
                </a:solidFill>
              </a:rPr>
              <a:pPr/>
              <a:t>‹#›</a:t>
            </a:fld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8E3AAF-44AA-41E0-AE18-8B461598AD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314" y="1825625"/>
            <a:ext cx="5306787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C1B8B60-5429-4EF9-93D0-2CCCF562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9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500215"/>
            <a:ext cx="6172200" cy="53687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00215"/>
            <a:ext cx="3932237" cy="155718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500215"/>
            <a:ext cx="6172200" cy="53687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136525"/>
            <a:ext cx="11950700" cy="6584951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283712C-6C33-4303-985C-6493AAFAF40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93B617-BDEC-4471-BF16-3ADF8D92DD69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3D238BD-C38B-4BEB-92A5-657AAB9C5351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10607040" cy="7017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4800" spc="-1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Section Header 1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4800" spc="-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Header 2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68A07C-35C9-40A7-8487-9EAD314C595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9143E8-1B27-4F08-9F20-BE30B14AC24E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600" spc="-60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8030935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943364-C409-4EE8-8020-9809E6B2B1AA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67D090F-9522-445C-B984-52BE590455DC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F05F3BA-65F5-4621-807B-C8B857D01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8900" y="1463346"/>
            <a:ext cx="5181600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CDF89E18-CCB2-4D69-AB77-CAB656EC21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8898" y="2149311"/>
            <a:ext cx="5181601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86F9159-693C-4325-939A-8C6869B22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463346"/>
            <a:ext cx="5306787" cy="487003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EA361C8-0231-48E8-965E-6BB6D606C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314" y="2149311"/>
            <a:ext cx="5306789" cy="404035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1500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20114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1500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0114" y="2156688"/>
            <a:ext cx="4900386" cy="3561943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11174186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A3C17-8AAC-4933-A7DA-CD7D3F840B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314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61" r:id="rId4"/>
    <p:sldLayoutId id="2147483662" r:id="rId5"/>
    <p:sldLayoutId id="2147483650" r:id="rId6"/>
    <p:sldLayoutId id="2147483668" r:id="rId7"/>
    <p:sldLayoutId id="2147483674" r:id="rId8"/>
    <p:sldLayoutId id="2147483666" r:id="rId9"/>
    <p:sldLayoutId id="2147483664" r:id="rId10"/>
    <p:sldLayoutId id="2147483663" r:id="rId11"/>
    <p:sldLayoutId id="2147483667" r:id="rId12"/>
    <p:sldLayoutId id="2147483671" r:id="rId13"/>
    <p:sldLayoutId id="2147483672" r:id="rId14"/>
    <p:sldLayoutId id="2147483673" r:id="rId15"/>
    <p:sldLayoutId id="2147483675" r:id="rId16"/>
    <p:sldLayoutId id="2147483676" r:id="rId17"/>
    <p:sldLayoutId id="2147483665" r:id="rId18"/>
    <p:sldLayoutId id="2147483669" r:id="rId19"/>
    <p:sldLayoutId id="214748367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6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15.jpg"/><Relationship Id="rId2" Type="http://schemas.openxmlformats.org/officeDocument/2006/relationships/tags" Target="../tags/tag2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6.jpg"/><Relationship Id="rId2" Type="http://schemas.openxmlformats.org/officeDocument/2006/relationships/tags" Target="../tags/tag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tags" Target="../tags/tag26.xml"/><Relationship Id="rId7" Type="http://schemas.openxmlformats.org/officeDocument/2006/relationships/image" Target="../media/image17.jpg"/><Relationship Id="rId2" Type="http://schemas.openxmlformats.org/officeDocument/2006/relationships/tags" Target="../tags/tag2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19.jpg"/><Relationship Id="rId2" Type="http://schemas.openxmlformats.org/officeDocument/2006/relationships/tags" Target="../tags/tag2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20.jpg"/><Relationship Id="rId2" Type="http://schemas.openxmlformats.org/officeDocument/2006/relationships/tags" Target="../tags/tag2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1.emf"/><Relationship Id="rId2" Type="http://schemas.openxmlformats.org/officeDocument/2006/relationships/tags" Target="../tags/tag39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slideLayout" Target="../slideLayouts/slideLayout6.xml"/><Relationship Id="rId4" Type="http://schemas.openxmlformats.org/officeDocument/2006/relationships/tags" Target="../tags/tag4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vest.gov.gn/" TargetMode="External"/><Relationship Id="rId3" Type="http://schemas.openxmlformats.org/officeDocument/2006/relationships/tags" Target="../tags/tag43.xml"/><Relationship Id="rId7" Type="http://schemas.openxmlformats.org/officeDocument/2006/relationships/image" Target="../media/image23.JPG"/><Relationship Id="rId2" Type="http://schemas.openxmlformats.org/officeDocument/2006/relationships/tags" Target="../tags/tag4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10" Type="http://schemas.microsoft.com/office/2007/relationships/hdphoto" Target="../media/hdphoto1.wdp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4.jp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tags" Target="../tags/tag9.xml"/><Relationship Id="rId7" Type="http://schemas.openxmlformats.org/officeDocument/2006/relationships/image" Target="../media/image5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6.jp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3.xml"/><Relationship Id="rId7" Type="http://schemas.openxmlformats.org/officeDocument/2006/relationships/image" Target="../media/image7.jpeg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1.jp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7.xml"/><Relationship Id="rId7" Type="http://schemas.openxmlformats.org/officeDocument/2006/relationships/image" Target="../media/image1.emf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20.xml"/><Relationship Id="rId7" Type="http://schemas.openxmlformats.org/officeDocument/2006/relationships/image" Target="../media/image13.png"/><Relationship Id="rId2" Type="http://schemas.openxmlformats.org/officeDocument/2006/relationships/tags" Target="../tags/tag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09DF5CB-4789-4060-B39A-E493FC104B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84924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D911C47-4EAE-4ABC-9EF0-1AE40F7F4C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BF8833C-D907-D24E-949C-65190DF62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5099081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901450"/>
            <a:ext cx="10607040" cy="701731"/>
          </a:xfrm>
        </p:spPr>
        <p:txBody>
          <a:bodyPr/>
          <a:lstStyle/>
          <a:p>
            <a:r>
              <a:rPr lang="en-GB" dirty="0" err="1"/>
              <a:t>Investir</a:t>
            </a:r>
            <a:r>
              <a:rPr lang="en-GB" dirty="0"/>
              <a:t> dans le </a:t>
            </a:r>
            <a:r>
              <a:rPr lang="en-GB" dirty="0" err="1"/>
              <a:t>tourisme</a:t>
            </a:r>
            <a:endParaRPr lang="en-GB" dirty="0"/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46FF1827-B46B-4BC4-8665-8914CF45DE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Renforcer l’attractivité du secteur touristique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ABAE5B-19E4-4A0C-9817-004C896BDF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66" b="90354" l="9851" r="89851">
                        <a14:foregroundMark x1="40000" y1="51768" x2="40000" y2="51768"/>
                        <a14:foregroundMark x1="40000" y1="51768" x2="40000" y2="51768"/>
                        <a14:foregroundMark x1="39403" y1="42765" x2="39403" y2="42765"/>
                        <a14:foregroundMark x1="45373" y1="38585" x2="45373" y2="38585"/>
                        <a14:foregroundMark x1="45970" y1="32476" x2="45970" y2="32476"/>
                        <a14:foregroundMark x1="40597" y1="24116" x2="40597" y2="24116"/>
                        <a14:foregroundMark x1="54030" y1="22830" x2="54030" y2="22830"/>
                        <a14:foregroundMark x1="63284" y1="32476" x2="63284" y2="32476"/>
                        <a14:foregroundMark x1="57313" y1="41158" x2="57313" y2="41158"/>
                        <a14:foregroundMark x1="50746" y1="38907" x2="50746" y2="38907"/>
                        <a14:foregroundMark x1="60299" y1="40193" x2="60299" y2="40193"/>
                        <a14:foregroundMark x1="59403" y1="52412" x2="59403" y2="52412"/>
                        <a14:foregroundMark x1="49552" y1="90354" x2="49552" y2="90354"/>
                        <a14:foregroundMark x1="46269" y1="67846" x2="46269" y2="67846"/>
                        <a14:foregroundMark x1="41493" y1="39871" x2="41493" y2="39871"/>
                        <a14:foregroundMark x1="34627" y1="27331" x2="34627" y2="27331"/>
                        <a14:foregroundMark x1="50448" y1="14791" x2="50448" y2="14791"/>
                        <a14:foregroundMark x1="42985" y1="31190" x2="42985" y2="31190"/>
                        <a14:foregroundMark x1="43582" y1="51768" x2="43582" y2="51768"/>
                        <a14:foregroundMark x1="47164" y1="13505" x2="47164" y2="13505"/>
                        <a14:foregroundMark x1="43582" y1="13183" x2="43582" y2="13183"/>
                        <a14:foregroundMark x1="44776" y1="8682" x2="44776" y2="8682"/>
                        <a14:foregroundMark x1="40896" y1="7395" x2="40896" y2="7395"/>
                        <a14:foregroundMark x1="37910" y1="6431" x2="37910" y2="6431"/>
                        <a14:foregroundMark x1="37910" y1="6431" x2="37910" y2="6431"/>
                        <a14:foregroundMark x1="37910" y1="6431" x2="37910" y2="6431"/>
                        <a14:foregroundMark x1="57612" y1="8039" x2="57612" y2="8039"/>
                        <a14:foregroundMark x1="57015" y1="8039" x2="57015" y2="8039"/>
                        <a14:foregroundMark x1="54627" y1="9968" x2="54627" y2="9968"/>
                        <a14:foregroundMark x1="42090" y1="44051" x2="42090" y2="44051"/>
                        <a14:foregroundMark x1="62687" y1="5466" x2="62687" y2="5466"/>
                        <a14:foregroundMark x1="64776" y1="5788" x2="64776" y2="5788"/>
                        <a14:foregroundMark x1="66866" y1="5466" x2="66866" y2="5466"/>
                        <a14:foregroundMark x1="34627" y1="5466" x2="34627" y2="5466"/>
                        <a14:foregroundMark x1="35821" y1="6431" x2="35821" y2="6431"/>
                        <a14:foregroundMark x1="17910" y1="50804" x2="17910" y2="50804"/>
                        <a14:foregroundMark x1="39403" y1="55305" x2="39403" y2="55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9123" y="0"/>
            <a:ext cx="2325576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3985F28-8276-437F-9320-EAF197DFEBD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4801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D5E11D3-6354-45B0-B02F-2CCAE5D202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t="4018" r="2366"/>
          <a:stretch/>
        </p:blipFill>
        <p:spPr>
          <a:xfrm>
            <a:off x="0" y="-39914"/>
            <a:ext cx="12192000" cy="6897914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Sites </a:t>
            </a:r>
            <a:r>
              <a:rPr lang="en-US" dirty="0" err="1"/>
              <a:t>touristiques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10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1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9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Sites </a:t>
            </a:r>
            <a:r>
              <a:rPr lang="en-US" sz="3600" b="1" dirty="0" err="1"/>
              <a:t>touristiques</a:t>
            </a:r>
            <a:r>
              <a:rPr lang="en-US" sz="3600" b="1" dirty="0"/>
              <a:t> : </a:t>
            </a:r>
            <a:r>
              <a:rPr lang="en-US" sz="3600" b="1" dirty="0" err="1"/>
              <a:t>merveilles</a:t>
            </a:r>
            <a:r>
              <a:rPr lang="en-US" sz="3600" b="1" dirty="0"/>
              <a:t> de la nature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CC82-0111-46DB-8BE1-0609C7BD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06" y="1557618"/>
            <a:ext cx="7180344" cy="501769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/>
              <a:t>Le tourisme de découverte</a:t>
            </a:r>
            <a:r>
              <a:rPr lang="fr-FR" b="1" dirty="0"/>
              <a:t> :</a:t>
            </a:r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 err="1"/>
              <a:t>Dubréka</a:t>
            </a:r>
            <a:r>
              <a:rPr lang="fr-FR" sz="2000" dirty="0"/>
              <a:t> (50 km de Conakry): les cascades de la </a:t>
            </a:r>
            <a:r>
              <a:rPr lang="fr-FR" sz="2000" dirty="0" err="1"/>
              <a:t>Soumba</a:t>
            </a:r>
            <a:endParaRPr lang="fr-FR" sz="2000" dirty="0"/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Kindia (150 km de Conakry) : voile de la mariée/les eaux de </a:t>
            </a:r>
            <a:r>
              <a:rPr lang="fr-FR" sz="2000" dirty="0" err="1"/>
              <a:t>Kilissi</a:t>
            </a:r>
            <a:endParaRPr lang="fr-FR" sz="2000" dirty="0"/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Pita (396 km de Conakry): les gorges et les chutes de </a:t>
            </a:r>
            <a:r>
              <a:rPr lang="fr-FR" sz="2000" dirty="0" err="1"/>
              <a:t>Kinkon</a:t>
            </a:r>
            <a:r>
              <a:rPr lang="fr-FR" sz="2000" dirty="0"/>
              <a:t> et de </a:t>
            </a:r>
            <a:r>
              <a:rPr lang="fr-FR" sz="2000" dirty="0" err="1"/>
              <a:t>Kambadaga</a:t>
            </a:r>
            <a:endParaRPr lang="fr-FR" sz="2000" dirty="0"/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Labé (431 km de Conakry): les chutes de la </a:t>
            </a:r>
            <a:r>
              <a:rPr lang="fr-FR" sz="2000" dirty="0" err="1"/>
              <a:t>Saala</a:t>
            </a:r>
            <a:endParaRPr lang="fr-FR" sz="2000" dirty="0"/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Mali (557 km de Conakry): la « Dame » du Mali</a:t>
            </a:r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Kérouané (835 km de Conakry): les chutes de </a:t>
            </a:r>
            <a:r>
              <a:rPr lang="fr-FR" sz="2000" dirty="0" err="1"/>
              <a:t>Kamarato</a:t>
            </a:r>
            <a:endParaRPr lang="fr-FR" sz="2000" dirty="0"/>
          </a:p>
          <a:p>
            <a:pPr algn="just">
              <a:lnSpc>
                <a:spcPct val="150000"/>
              </a:lnSpc>
            </a:pPr>
            <a:r>
              <a:rPr lang="fr-FR" sz="2400" b="1" dirty="0"/>
              <a:t>Le tourisme de santé</a:t>
            </a:r>
            <a:r>
              <a:rPr lang="fr-FR" b="1" dirty="0"/>
              <a:t> : </a:t>
            </a:r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Station de </a:t>
            </a:r>
            <a:r>
              <a:rPr lang="fr-FR" sz="2000" dirty="0" err="1"/>
              <a:t>Dalaba</a:t>
            </a:r>
            <a:r>
              <a:rPr lang="fr-FR" sz="2000" dirty="0"/>
              <a:t> (325 km de Conakry)</a:t>
            </a:r>
          </a:p>
          <a:p>
            <a:pPr lvl="1" algn="just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fr-FR" sz="2000" dirty="0"/>
              <a:t>Sources thermales à </a:t>
            </a:r>
            <a:r>
              <a:rPr lang="fr-FR" sz="2000" dirty="0" err="1"/>
              <a:t>Foulamory</a:t>
            </a:r>
            <a:r>
              <a:rPr lang="fr-FR" sz="2000" dirty="0"/>
              <a:t> (395 km de Conakry)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5893CA-2723-414A-A7B6-0522A09FF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701" y="1238251"/>
            <a:ext cx="3558038" cy="53370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B56061-7D06-4669-BE80-FB2E767FAF41}"/>
              </a:ext>
            </a:extLst>
          </p:cNvPr>
          <p:cNvSpPr txBox="1"/>
          <p:nvPr/>
        </p:nvSpPr>
        <p:spPr>
          <a:xfrm>
            <a:off x="7642024" y="6372366"/>
            <a:ext cx="2408810" cy="20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</a:schemeClr>
                </a:solidFill>
              </a:rPr>
              <a:t>© Sabine Diakité</a:t>
            </a:r>
          </a:p>
        </p:txBody>
      </p:sp>
    </p:spTree>
    <p:extLst>
      <p:ext uri="{BB962C8B-B14F-4D97-AF65-F5344CB8AC3E}">
        <p14:creationId xmlns:p14="http://schemas.microsoft.com/office/powerpoint/2010/main" val="231317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4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Sites </a:t>
            </a:r>
            <a:r>
              <a:rPr lang="en-US" sz="3600" b="1" dirty="0" err="1"/>
              <a:t>touristiques</a:t>
            </a:r>
            <a:r>
              <a:rPr lang="en-US" sz="3600" b="1" dirty="0"/>
              <a:t> : </a:t>
            </a:r>
            <a:r>
              <a:rPr lang="en-US" sz="3600" b="1" dirty="0" err="1"/>
              <a:t>diversité</a:t>
            </a:r>
            <a:r>
              <a:rPr lang="en-US" sz="3600" b="1" dirty="0"/>
              <a:t> naturelle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CC82-0111-46DB-8BE1-0609C7BD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9085" y="1491655"/>
            <a:ext cx="6466339" cy="5017690"/>
          </a:xfrm>
        </p:spPr>
        <p:txBody>
          <a:bodyPr>
            <a:normAutofit lnSpcReduction="10000"/>
          </a:bodyPr>
          <a:lstStyle/>
          <a:p>
            <a:pPr marL="0" indent="0" algn="just"/>
            <a:r>
              <a:rPr lang="fr-FR" sz="2400" b="1" dirty="0"/>
              <a:t> Le Tourisme de randonnée</a:t>
            </a:r>
            <a:endParaRPr lang="fr-FR" sz="2400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fr-FR" sz="2200" b="1" dirty="0"/>
              <a:t>Trekking</a:t>
            </a:r>
            <a:r>
              <a:rPr lang="fr-FR" b="1" dirty="0"/>
              <a:t> :</a:t>
            </a:r>
            <a:r>
              <a:rPr lang="fr-FR" dirty="0"/>
              <a:t> la</a:t>
            </a:r>
            <a:r>
              <a:rPr lang="bn-IN" dirty="0"/>
              <a:t> </a:t>
            </a:r>
            <a:r>
              <a:rPr lang="fr-FR" dirty="0"/>
              <a:t>région montagneuse</a:t>
            </a:r>
            <a:r>
              <a:rPr lang="bn-IN" dirty="0"/>
              <a:t> du</a:t>
            </a:r>
            <a:r>
              <a:rPr lang="fr-FR" dirty="0"/>
              <a:t> </a:t>
            </a:r>
            <a:r>
              <a:rPr lang="fr-FR" dirty="0" err="1"/>
              <a:t>Foutah</a:t>
            </a:r>
            <a:r>
              <a:rPr lang="fr-FR" dirty="0"/>
              <a:t>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fr-FR" sz="2200" dirty="0"/>
              <a:t>La </a:t>
            </a:r>
            <a:r>
              <a:rPr lang="fr-FR" sz="2200" b="1" dirty="0"/>
              <a:t>baie de </a:t>
            </a:r>
            <a:r>
              <a:rPr lang="fr-FR" sz="2200" b="1" dirty="0" err="1"/>
              <a:t>Sangaréah</a:t>
            </a:r>
            <a:r>
              <a:rPr lang="fr-FR" sz="2200" dirty="0"/>
              <a:t> </a:t>
            </a:r>
            <a:r>
              <a:rPr lang="fr-FR" dirty="0"/>
              <a:t>en Guinée maritime : 30.000 ha constitué</a:t>
            </a:r>
            <a:r>
              <a:rPr lang="bn-IN" dirty="0"/>
              <a:t>s</a:t>
            </a:r>
            <a:r>
              <a:rPr lang="fr-FR" dirty="0"/>
              <a:t> de vasières, d’avifaunes, d’îles verdoyantes et d’habitat des crocodiles. </a:t>
            </a:r>
            <a:endParaRPr lang="bn-IN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fr-FR" sz="2200" dirty="0"/>
              <a:t>Le </a:t>
            </a:r>
            <a:r>
              <a:rPr lang="fr-FR" sz="2200" b="1" dirty="0"/>
              <a:t>mont Nimba et ses environs</a:t>
            </a:r>
            <a:r>
              <a:rPr lang="fr-FR" dirty="0"/>
              <a:t> : point culminant de l’Afrique de l’Ouest (1752 m), la plus belle forêt de la sous-région.</a:t>
            </a:r>
            <a:endParaRPr lang="en-GB" dirty="0"/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fr-FR" dirty="0"/>
              <a:t>Les réserves naturelles de </a:t>
            </a:r>
            <a:r>
              <a:rPr lang="fr-FR" dirty="0" err="1"/>
              <a:t>Ziama</a:t>
            </a:r>
            <a:r>
              <a:rPr lang="fr-FR" dirty="0"/>
              <a:t> et les troupeaux d’éléphants à Macenta. </a:t>
            </a:r>
            <a:endParaRPr lang="bn-IN" dirty="0"/>
          </a:p>
          <a:p>
            <a:pPr marL="0" indent="0" algn="just"/>
            <a:r>
              <a:rPr lang="fr-FR" sz="2400" b="1" dirty="0"/>
              <a:t> Le Tourisme de parcs et de montagne</a:t>
            </a:r>
            <a:r>
              <a:rPr lang="fr-FR" b="1" dirty="0"/>
              <a:t> :</a:t>
            </a:r>
            <a:endParaRPr lang="bn-IN" b="1" dirty="0"/>
          </a:p>
          <a:p>
            <a:pPr marL="685800" lvl="1" algn="just">
              <a:buFont typeface="Wingdings" charset="2"/>
              <a:buChar char="§"/>
            </a:pPr>
            <a:r>
              <a:rPr lang="fr-FR" b="1" dirty="0"/>
              <a:t>Le</a:t>
            </a:r>
            <a:r>
              <a:rPr lang="fr-FR" dirty="0"/>
              <a:t> </a:t>
            </a:r>
            <a:r>
              <a:rPr lang="fr-FR" b="1" dirty="0"/>
              <a:t>parc de </a:t>
            </a:r>
            <a:r>
              <a:rPr lang="fr-FR" b="1" dirty="0" err="1"/>
              <a:t>Badiar</a:t>
            </a:r>
            <a:r>
              <a:rPr lang="fr-FR" dirty="0"/>
              <a:t> </a:t>
            </a:r>
            <a:r>
              <a:rPr lang="bn-IN" dirty="0"/>
              <a:t>au Fouta</a:t>
            </a:r>
            <a:r>
              <a:rPr lang="fr-FR" dirty="0"/>
              <a:t> </a:t>
            </a:r>
            <a:r>
              <a:rPr lang="bn-IN" dirty="0"/>
              <a:t>(</a:t>
            </a:r>
            <a:r>
              <a:rPr lang="fr-FR" dirty="0"/>
              <a:t>38.200 ha) avec la </a:t>
            </a:r>
            <a:r>
              <a:rPr lang="fr-FR" b="1" dirty="0"/>
              <a:t>colline de Sow</a:t>
            </a:r>
            <a:r>
              <a:rPr lang="fr-FR" dirty="0"/>
              <a:t>, le </a:t>
            </a:r>
            <a:r>
              <a:rPr lang="fr-FR" b="1" dirty="0"/>
              <a:t>mont </a:t>
            </a:r>
            <a:r>
              <a:rPr lang="fr-FR" b="1" dirty="0" err="1"/>
              <a:t>Badiar</a:t>
            </a:r>
            <a:r>
              <a:rPr lang="fr-FR" dirty="0"/>
              <a:t> et divers gibiers.</a:t>
            </a:r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endParaRPr lang="fr-FR" dirty="0"/>
          </a:p>
          <a:p>
            <a:pPr marL="0" indent="0" algn="just">
              <a:lnSpc>
                <a:spcPct val="150000"/>
              </a:lnSpc>
            </a:pPr>
            <a:endParaRPr lang="fr-FR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29434A-54CB-48E0-BC15-454EA1898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05" y="1394469"/>
            <a:ext cx="3907139" cy="2606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2CF5BA-7095-40EA-A5B6-F4C5F329A1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405" y="4254428"/>
            <a:ext cx="3907139" cy="21952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8EBC6-0DA7-4736-AC23-FFFAFCEAEF6D}"/>
              </a:ext>
            </a:extLst>
          </p:cNvPr>
          <p:cNvSpPr txBox="1"/>
          <p:nvPr/>
        </p:nvSpPr>
        <p:spPr>
          <a:xfrm>
            <a:off x="344405" y="6303811"/>
            <a:ext cx="2408810" cy="20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</a:schemeClr>
                </a:solidFill>
              </a:rPr>
              <a:t>© Sabine Diakité</a:t>
            </a:r>
          </a:p>
        </p:txBody>
      </p:sp>
    </p:spTree>
    <p:extLst>
      <p:ext uri="{BB962C8B-B14F-4D97-AF65-F5344CB8AC3E}">
        <p14:creationId xmlns:p14="http://schemas.microsoft.com/office/powerpoint/2010/main" val="535981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6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Sites </a:t>
            </a:r>
            <a:r>
              <a:rPr lang="en-US" sz="3600" b="1" dirty="0" err="1"/>
              <a:t>touristiques</a:t>
            </a:r>
            <a:r>
              <a:rPr lang="en-US" sz="3600" b="1" dirty="0"/>
              <a:t> : divertissements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CC82-0111-46DB-8BE1-0609C7BD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399" y="1544581"/>
            <a:ext cx="6466339" cy="5017690"/>
          </a:xfrm>
        </p:spPr>
        <p:txBody>
          <a:bodyPr>
            <a:normAutofit/>
          </a:bodyPr>
          <a:lstStyle/>
          <a:p>
            <a:pPr algn="just"/>
            <a:r>
              <a:rPr lang="fr-FR" sz="2400" b="1" dirty="0"/>
              <a:t>Tourisme balnéaire</a:t>
            </a:r>
            <a:r>
              <a:rPr lang="fr-FR" b="1" dirty="0"/>
              <a:t> :</a:t>
            </a:r>
            <a:r>
              <a:rPr lang="fr-FR" dirty="0"/>
              <a:t> Îles verdoyantes avec de splendides plages : </a:t>
            </a:r>
            <a:r>
              <a:rPr lang="fr-FR" dirty="0" err="1"/>
              <a:t>Sorro</a:t>
            </a:r>
            <a:r>
              <a:rPr lang="fr-FR" dirty="0"/>
              <a:t> et Room au large de Conakry, </a:t>
            </a:r>
            <a:r>
              <a:rPr lang="fr-FR" dirty="0" err="1"/>
              <a:t>Sobanè</a:t>
            </a:r>
            <a:r>
              <a:rPr lang="fr-FR" dirty="0"/>
              <a:t>, Bel-Air, </a:t>
            </a:r>
            <a:r>
              <a:rPr lang="fr-FR" dirty="0" err="1"/>
              <a:t>Kitikata</a:t>
            </a:r>
            <a:r>
              <a:rPr lang="fr-FR" dirty="0"/>
              <a:t> et </a:t>
            </a:r>
            <a:r>
              <a:rPr lang="fr-FR" dirty="0" err="1"/>
              <a:t>Marara</a:t>
            </a:r>
            <a:r>
              <a:rPr lang="fr-FR" dirty="0"/>
              <a:t> à Boffa, </a:t>
            </a:r>
            <a:r>
              <a:rPr lang="fr-FR" dirty="0" err="1"/>
              <a:t>Mèyèngbé</a:t>
            </a:r>
            <a:r>
              <a:rPr lang="fr-FR" dirty="0"/>
              <a:t> à </a:t>
            </a:r>
            <a:r>
              <a:rPr lang="fr-FR" dirty="0" err="1"/>
              <a:t>Dubréka</a:t>
            </a:r>
            <a:r>
              <a:rPr lang="fr-FR" dirty="0"/>
              <a:t> et </a:t>
            </a:r>
            <a:r>
              <a:rPr lang="fr-FR" dirty="0" err="1"/>
              <a:t>Salatougouj</a:t>
            </a:r>
            <a:r>
              <a:rPr lang="fr-FR" dirty="0"/>
              <a:t> à Forécariah.</a:t>
            </a:r>
          </a:p>
          <a:p>
            <a:pPr algn="just"/>
            <a:r>
              <a:rPr lang="fr-FR" sz="2400" b="1" dirty="0"/>
              <a:t>Parc du Haut Niger</a:t>
            </a:r>
            <a:r>
              <a:rPr lang="fr-FR" dirty="0"/>
              <a:t> : 1 860 km², traversé par le fleuve Niger, riche en gibiers (hypo, phacochères, coq de </a:t>
            </a:r>
            <a:r>
              <a:rPr lang="fr-FR" dirty="0" err="1"/>
              <a:t>fassa</a:t>
            </a:r>
            <a:r>
              <a:rPr lang="fr-FR" dirty="0"/>
              <a:t> etc.), et d’une flore luxuriante.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8D418A-667A-435D-B6F2-66E1ECFCB9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347" y="1658881"/>
            <a:ext cx="4520052" cy="3014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98EBC6-0DA7-4736-AC23-FFFAFCEAEF6D}"/>
              </a:ext>
            </a:extLst>
          </p:cNvPr>
          <p:cNvSpPr txBox="1"/>
          <p:nvPr/>
        </p:nvSpPr>
        <p:spPr>
          <a:xfrm>
            <a:off x="276445" y="4470823"/>
            <a:ext cx="2408810" cy="20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</a:schemeClr>
                </a:solidFill>
              </a:rPr>
              <a:t>© Sabine Diakité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22CF7F7-206E-41C9-A541-AA09A9E36CD4}"/>
              </a:ext>
            </a:extLst>
          </p:cNvPr>
          <p:cNvSpPr txBox="1">
            <a:spLocks/>
          </p:cNvSpPr>
          <p:nvPr/>
        </p:nvSpPr>
        <p:spPr>
          <a:xfrm>
            <a:off x="377201" y="4976862"/>
            <a:ext cx="10813537" cy="50176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fr-FR" sz="2400" b="1" dirty="0"/>
              <a:t>Pêche sportive aux îles de Loos :</a:t>
            </a:r>
            <a:r>
              <a:rPr lang="fr-FR" sz="2400" dirty="0"/>
              <a:t> </a:t>
            </a:r>
            <a:r>
              <a:rPr lang="fr-FR" dirty="0"/>
              <a:t>les espèces les plus pêchées sont les tarpons et les barracudas.</a:t>
            </a:r>
          </a:p>
          <a:p>
            <a:pPr algn="just"/>
            <a:r>
              <a:rPr lang="fr-FR" sz="2400" b="1" dirty="0"/>
              <a:t>Tourisme de chasse :</a:t>
            </a:r>
            <a:r>
              <a:rPr lang="fr-FR" sz="2400" dirty="0"/>
              <a:t> </a:t>
            </a:r>
            <a:r>
              <a:rPr lang="fr-FR" dirty="0"/>
              <a:t>des petits gibiers à plumes et à poils, et de gros gibiers (phacochères, rhinocéros, antilope, etc.)</a:t>
            </a:r>
          </a:p>
        </p:txBody>
      </p:sp>
    </p:spTree>
    <p:extLst>
      <p:ext uri="{BB962C8B-B14F-4D97-AF65-F5344CB8AC3E}">
        <p14:creationId xmlns:p14="http://schemas.microsoft.com/office/powerpoint/2010/main" val="1891113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3985F28-8276-437F-9320-EAF197DFEBD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48133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3985F28-8276-437F-9320-EAF197DFEB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ED5E11D3-6354-45B0-B02F-2CCAE5D202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-39914"/>
            <a:ext cx="12192000" cy="6897914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Opportunités</a:t>
            </a:r>
            <a:r>
              <a:rPr lang="en-US" dirty="0"/>
              <a:t> </a:t>
            </a:r>
            <a:r>
              <a:rPr lang="en-US" dirty="0" err="1"/>
              <a:t>d’investissement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14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10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65269450-CD9B-4757-9579-877FE00909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5488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65269450-CD9B-4757-9579-877FE00909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2494138F-5A22-4F9E-B106-DA3B3F86B58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E682-4015-48B5-9CFE-4B165A9BB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err="1"/>
              <a:t>Projet</a:t>
            </a:r>
            <a:r>
              <a:rPr lang="en-US" sz="3600" b="1" dirty="0"/>
              <a:t> de </a:t>
            </a:r>
            <a:r>
              <a:rPr lang="en-US" sz="3600" b="1" dirty="0" err="1"/>
              <a:t>développement</a:t>
            </a:r>
            <a:r>
              <a:rPr lang="en-US" sz="3600" b="1" dirty="0"/>
              <a:t> durable du </a:t>
            </a:r>
            <a:r>
              <a:rPr lang="en-US" sz="3600" b="1" dirty="0" err="1"/>
              <a:t>tourisme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CC82-0111-46DB-8BE1-0609C7BD2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406" y="1557618"/>
            <a:ext cx="10310342" cy="5017690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Projet de développement durable du tourisme dans un réseau de parcs transfrontaliers et aires protégées en Afrique de l’Ouest</a:t>
            </a:r>
            <a:r>
              <a:rPr lang="bn-IN" dirty="0"/>
              <a:t>.</a:t>
            </a:r>
            <a:endParaRPr lang="fr-FR" dirty="0"/>
          </a:p>
          <a:p>
            <a:pPr algn="just"/>
            <a:r>
              <a:rPr lang="fr-FR" dirty="0"/>
              <a:t>La mise en valeur des potentialités touristiques des parcs et aires protégées guinéens intégrés dans ce réseau de parcs transfrontaliers nécessitera les financements suivants 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Parc de </a:t>
            </a:r>
            <a:r>
              <a:rPr lang="fr-FR" b="1" dirty="0" err="1"/>
              <a:t>Badiar</a:t>
            </a:r>
            <a:r>
              <a:rPr lang="fr-FR" b="1" dirty="0"/>
              <a:t> :</a:t>
            </a:r>
            <a:r>
              <a:rPr lang="fr-FR" dirty="0"/>
              <a:t> 6.600.817 €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Parc de Falémé : </a:t>
            </a:r>
            <a:r>
              <a:rPr lang="fr-FR" dirty="0"/>
              <a:t>10.268.681 €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Parc de </a:t>
            </a:r>
            <a:r>
              <a:rPr lang="fr-FR" b="1" dirty="0" err="1"/>
              <a:t>Cogon</a:t>
            </a:r>
            <a:r>
              <a:rPr lang="fr-FR" b="1" dirty="0"/>
              <a:t>-Corubal-Nunez : </a:t>
            </a:r>
            <a:r>
              <a:rPr lang="fr-FR" dirty="0"/>
              <a:t>3.484.785 €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/>
              <a:t>Activités transversales </a:t>
            </a:r>
            <a:r>
              <a:rPr lang="fr-FR" dirty="0"/>
              <a:t>(pistes d’accès, infrastructures ; conservation et préservation des ressources…) : 6.483.000 € </a:t>
            </a:r>
            <a:endParaRPr lang="bn-I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bn-IN" b="1" dirty="0"/>
              <a:t>S</a:t>
            </a:r>
            <a:r>
              <a:rPr lang="fr-FR" b="1" dirty="0" err="1"/>
              <a:t>oit</a:t>
            </a:r>
            <a:r>
              <a:rPr lang="fr-FR" b="1" dirty="0"/>
              <a:t> un total global de 26.837.283 €</a:t>
            </a:r>
          </a:p>
          <a:p>
            <a:pPr algn="just"/>
            <a:endParaRPr lang="fr-F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FF375-41E7-486C-961F-6871ED5C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67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ttangolo 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07075" y="56896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>
                <a:solidFill>
                  <a:schemeClr val="bg1"/>
                </a:solidFill>
                <a:latin typeface="+mj-lt"/>
              </a:rPr>
              <a:t>xxxx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4305300" y="6492876"/>
            <a:ext cx="2133600" cy="365125"/>
          </a:xfrm>
        </p:spPr>
        <p:txBody>
          <a:bodyPr/>
          <a:lstStyle/>
          <a:p>
            <a:endParaRPr lang="fr-FR" sz="1400" b="1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171F56-7A0A-4E6C-AC63-490A0ECB4105}"/>
              </a:ext>
            </a:extLst>
          </p:cNvPr>
          <p:cNvSpPr/>
          <p:nvPr/>
        </p:nvSpPr>
        <p:spPr>
          <a:xfrm>
            <a:off x="1009649" y="3068052"/>
            <a:ext cx="1017270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>
                <a:cs typeface="Arial" charset="0"/>
              </a:rPr>
              <a:t>Réduire la pauvreté des communautés locales </a:t>
            </a:r>
            <a:r>
              <a:rPr lang="bn-IN" dirty="0">
                <a:cs typeface="Arial" charset="0"/>
              </a:rPr>
              <a:t>grâce à </a:t>
            </a:r>
            <a:r>
              <a:rPr lang="fr-FR" dirty="0">
                <a:cs typeface="Arial" charset="0"/>
              </a:rPr>
              <a:t>une augmentation des revenus, à</a:t>
            </a:r>
            <a:r>
              <a:rPr lang="bn-IN" dirty="0">
                <a:cs typeface="Arial" charset="0"/>
              </a:rPr>
              <a:t> la création </a:t>
            </a:r>
            <a:r>
              <a:rPr lang="fr-FR" dirty="0">
                <a:cs typeface="Arial" charset="0"/>
              </a:rPr>
              <a:t>d’emplois et à la promotion d’activités génératrices de revenus.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>
                <a:cs typeface="Arial" charset="0"/>
              </a:rPr>
              <a:t>Assurer la conservation de la diversité biologique au niveau sous-régional.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>
                <a:cs typeface="Arial" charset="0"/>
              </a:rPr>
              <a:t>Créer un réseau de parcs nationaux et régionaux d’aires protégées transfrontalières.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>
                <a:cs typeface="Arial" charset="0"/>
              </a:rPr>
              <a:t>Professionnaliser les acteurs du secteur touristique de la sous-région y compris les communautés locales.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>
                <a:cs typeface="Arial" charset="0"/>
              </a:rPr>
              <a:t>Promouvoir le tourisme durable et l’écotourisme.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>
                <a:cs typeface="Arial" charset="0"/>
              </a:rPr>
              <a:t>Appuyer le processus d’intégration économique sous-régionale sur la base d’une gestion rationnelle des aires protégées transfrontalières.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fr-FR" sz="1400" dirty="0"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4910BD-F21F-45FC-BAA4-7B4FDDCA5F16}"/>
              </a:ext>
            </a:extLst>
          </p:cNvPr>
          <p:cNvSpPr txBox="1"/>
          <p:nvPr/>
        </p:nvSpPr>
        <p:spPr>
          <a:xfrm>
            <a:off x="473529" y="274290"/>
            <a:ext cx="857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67F9C"/>
                </a:solidFill>
              </a:rPr>
              <a:t>Objectifs</a:t>
            </a:r>
            <a:r>
              <a:rPr lang="en-US" sz="2400" b="1" dirty="0">
                <a:solidFill>
                  <a:srgbClr val="067F9C"/>
                </a:solidFill>
              </a:rPr>
              <a:t> du </a:t>
            </a:r>
            <a:r>
              <a:rPr lang="en-US" sz="2400" b="1" dirty="0" err="1">
                <a:solidFill>
                  <a:srgbClr val="067F9C"/>
                </a:solidFill>
              </a:rPr>
              <a:t>projet</a:t>
            </a:r>
            <a:r>
              <a:rPr lang="en-US" sz="2400" b="1" dirty="0">
                <a:solidFill>
                  <a:srgbClr val="067F9C"/>
                </a:solidFill>
              </a:rPr>
              <a:t> :</a:t>
            </a:r>
          </a:p>
        </p:txBody>
      </p:sp>
      <p:pic>
        <p:nvPicPr>
          <p:cNvPr id="19458" name="Picture 2" descr="https://decouverteguinee.com/file/2017/12/hippopotame.jpg">
            <a:extLst>
              <a:ext uri="{FF2B5EF4-FFF2-40B4-BE49-F238E27FC236}">
                <a16:creationId xmlns:a16="http://schemas.microsoft.com/office/drawing/2014/main" id="{BA174626-9C2E-47BE-BF14-253E42459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49" y="888106"/>
            <a:ext cx="10172701" cy="202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21468" y="2244"/>
            <a:ext cx="9472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sz="2400" b="1" dirty="0">
                <a:solidFill>
                  <a:srgbClr val="002060"/>
                </a:solidFill>
                <a:latin typeface="+mn-lt"/>
                <a:cs typeface="Aharoni" panose="02010803020104030203" pitchFamily="2" charset="-79"/>
              </a:rPr>
              <a:t>Parcs et aires protégés</a:t>
            </a:r>
          </a:p>
        </p:txBody>
      </p:sp>
      <p:sp>
        <p:nvSpPr>
          <p:cNvPr id="16390" name="Rettangolo 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07075" y="568960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>
                <a:solidFill>
                  <a:schemeClr val="bg1"/>
                </a:solidFill>
                <a:latin typeface="+mj-lt"/>
              </a:rPr>
              <a:t>xxxx</a:t>
            </a:r>
          </a:p>
        </p:txBody>
      </p:sp>
      <p:pic>
        <p:nvPicPr>
          <p:cNvPr id="16391" name="Image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413" y="631754"/>
            <a:ext cx="9671957" cy="573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305300" y="6492876"/>
            <a:ext cx="2133600" cy="365125"/>
          </a:xfrm>
        </p:spPr>
        <p:txBody>
          <a:bodyPr/>
          <a:lstStyle/>
          <a:p>
            <a:endParaRPr lang="fr-FR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5327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5C36888-7EDE-4A8D-B04D-D0294E1CCB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56417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think-cell Slide" r:id="rId6" imgW="470" imgH="469" progId="TCLayout.ActiveDocument.1">
                  <p:embed/>
                </p:oleObj>
              </mc:Choice>
              <mc:Fallback>
                <p:oleObj name="think-cell Slide" r:id="rId6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BBA0910-41EB-4825-9464-D7B27432FC6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68CD27-416F-4D38-8F52-E4CB9B6F4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Projets</a:t>
            </a:r>
            <a:r>
              <a:rPr lang="en-US" dirty="0"/>
              <a:t> dans le </a:t>
            </a:r>
            <a:r>
              <a:rPr lang="en-US" dirty="0" err="1"/>
              <a:t>tourisme</a:t>
            </a:r>
            <a:r>
              <a:rPr lang="en-US" dirty="0"/>
              <a:t> et </a:t>
            </a:r>
            <a:r>
              <a:rPr lang="en-US" dirty="0" err="1"/>
              <a:t>l’artisanat</a:t>
            </a:r>
            <a:endParaRPr lang="en-US" dirty="0"/>
          </a:p>
        </p:txBody>
      </p:sp>
      <p:graphicFrame>
        <p:nvGraphicFramePr>
          <p:cNvPr id="6" name="Tableau 11">
            <a:extLst>
              <a:ext uri="{FF2B5EF4-FFF2-40B4-BE49-F238E27FC236}">
                <a16:creationId xmlns:a16="http://schemas.microsoft.com/office/drawing/2014/main" id="{661DAAB5-2F52-405F-BC46-10375408890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37411599"/>
              </p:ext>
            </p:extLst>
          </p:nvPr>
        </p:nvGraphicFramePr>
        <p:xfrm>
          <a:off x="446314" y="1208314"/>
          <a:ext cx="11174186" cy="4980219"/>
        </p:xfrm>
        <a:graphic>
          <a:graphicData uri="http://schemas.openxmlformats.org/drawingml/2006/table">
            <a:tbl>
              <a:tblPr/>
              <a:tblGrid>
                <a:gridCol w="667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4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3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9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22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+mj-lt"/>
                          <a:ea typeface="Calibri"/>
                          <a:cs typeface="Times New Roman"/>
                        </a:rPr>
                        <a:t>N°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+mj-lt"/>
                          <a:ea typeface="Calibri"/>
                          <a:cs typeface="Times New Roman"/>
                        </a:rPr>
                        <a:t>PROJET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 dirty="0">
                          <a:latin typeface="+mj-lt"/>
                          <a:ea typeface="Calibri"/>
                          <a:cs typeface="Times New Roman"/>
                        </a:rPr>
                        <a:t>COÛT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="1">
                          <a:latin typeface="+mj-lt"/>
                          <a:ea typeface="Calibri"/>
                          <a:cs typeface="Times New Roman"/>
                        </a:rPr>
                        <a:t>OBSERVATIONS</a:t>
                      </a:r>
                      <a:endParaRPr lang="fr-FR" sz="120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Études pour la construction des infrastructures écotouristiques « 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écolodges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 »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1.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T.D.R disponibles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9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Étude</a:t>
                      </a:r>
                      <a:r>
                        <a:rPr lang="fr-FR" sz="1200" baseline="0" dirty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pour l’aménagement de la plage de Bel Air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0,8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T.D.R disponibles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9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Étude</a:t>
                      </a:r>
                      <a:r>
                        <a:rPr lang="fr-FR" sz="1200" baseline="0" dirty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pour la réhabilitation des vestiges de 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Farinya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 à Boffa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,1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T.D.R disponibles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9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Étude</a:t>
                      </a:r>
                      <a:r>
                        <a:rPr lang="fr-FR" sz="1200" baseline="0" dirty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pour la construction des escales d’aisance en Guinée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T.D.R disponibles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4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éhabilitation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 de la Cité Niger de Faranah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millions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T.D.R disponibles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44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Étude</a:t>
                      </a:r>
                      <a:r>
                        <a:rPr lang="fr-FR" sz="1200" baseline="0" dirty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pour l’aménagement de la plage de </a:t>
                      </a:r>
                      <a:r>
                        <a:rPr lang="fr-FR" sz="1200" dirty="0" err="1">
                          <a:latin typeface="+mj-lt"/>
                          <a:ea typeface="Calibri"/>
                          <a:cs typeface="Times New Roman"/>
                        </a:rPr>
                        <a:t>Sorro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0, 8</a:t>
                      </a: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T.D.R disponibles (Voir O.N.T)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8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Étude pour la construction du campement touristique à Baro (Kouroussa)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</a:t>
                      </a:r>
                      <a:r>
                        <a:rPr lang="en-US" sz="1200" baseline="0">
                          <a:latin typeface="+mj-lt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bn-IN" sz="1200" baseline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Études en cours (Voir O.N.T &amp; D.A.F)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4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Création d’un Centre Pilote Artisanal à Conakry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6,5 millions USD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Études d’Avant-projet sommaire achevées et site à trouver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68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Construction de 3 villages artisanaux dans les chefs-lieux des régions administratives de Kindia , Labé et la préfecture de Lola</a:t>
                      </a:r>
                    </a:p>
                  </a:txBody>
                  <a:tcPr marL="59383" marR="59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 millions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>
                          <a:latin typeface="+mj-lt"/>
                          <a:ea typeface="Calibri"/>
                          <a:cs typeface="Times New Roman"/>
                        </a:rPr>
                        <a:t>D.A.O disponibles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79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Études de faisabilité pour la construction de villages artisanaux dans les chefs-lieux des régions administratives de Boké, Mamou, Kankan et la préfecture de Kissidougou</a:t>
                      </a:r>
                    </a:p>
                  </a:txBody>
                  <a:tcPr marL="59383" marR="593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bn-IN" sz="1200" baseline="0" dirty="0">
                          <a:latin typeface="+mj-lt"/>
                          <a:ea typeface="Calibri"/>
                          <a:cs typeface="Times New Roman"/>
                        </a:rPr>
                        <a:t>25 million </a:t>
                      </a:r>
                      <a:r>
                        <a:rPr lang="bn-IN" sz="1200" dirty="0">
                          <a:latin typeface="+mj-lt"/>
                          <a:ea typeface="Calibri"/>
                          <a:cs typeface="Times New Roman"/>
                        </a:rPr>
                        <a:t>USD</a:t>
                      </a:r>
                      <a:endParaRPr lang="fr-FR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1200" dirty="0">
                          <a:latin typeface="+mj-lt"/>
                          <a:ea typeface="Calibri"/>
                          <a:cs typeface="Times New Roman"/>
                        </a:rPr>
                        <a:t>Voir D.N.A</a:t>
                      </a:r>
                    </a:p>
                  </a:txBody>
                  <a:tcPr marL="59383" marR="593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025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F37B0E1-EAF9-42B9-AB0B-2AB530D2826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82834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71639F12-10DF-4BE2-A9DF-ED86C9BD66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7A54B61-8541-AB40-BD1C-F80E8A4240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1999" cy="6889061"/>
          </a:xfrm>
        </p:spPr>
      </p:pic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8DBDD9F7-3B84-F743-95F4-C9FA74DA597F}"/>
              </a:ext>
            </a:extLst>
          </p:cNvPr>
          <p:cNvSpPr txBox="1">
            <a:spLocks/>
          </p:cNvSpPr>
          <p:nvPr/>
        </p:nvSpPr>
        <p:spPr>
          <a:xfrm flipH="1">
            <a:off x="0" y="4131129"/>
            <a:ext cx="12192000" cy="2726871"/>
          </a:xfrm>
          <a:custGeom>
            <a:avLst/>
            <a:gdLst>
              <a:gd name="connsiteX0" fmla="*/ 12486732 w 13339868"/>
              <a:gd name="connsiteY0" fmla="*/ 1914 h 2962751"/>
              <a:gd name="connsiteX1" fmla="*/ 6703529 w 13339868"/>
              <a:gd name="connsiteY1" fmla="*/ 827870 h 2962751"/>
              <a:gd name="connsiteX2" fmla="*/ 704617 w 13339868"/>
              <a:gd name="connsiteY2" fmla="*/ 1735152 h 2962751"/>
              <a:gd name="connsiteX3" fmla="*/ 0 w 13339868"/>
              <a:gd name="connsiteY3" fmla="*/ 1775657 h 2962751"/>
              <a:gd name="connsiteX4" fmla="*/ 0 w 13339868"/>
              <a:gd name="connsiteY4" fmla="*/ 2962751 h 2962751"/>
              <a:gd name="connsiteX5" fmla="*/ 13339868 w 13339868"/>
              <a:gd name="connsiteY5" fmla="*/ 2962751 h 2962751"/>
              <a:gd name="connsiteX6" fmla="*/ 13339868 w 13339868"/>
              <a:gd name="connsiteY6" fmla="*/ 13763 h 2962751"/>
              <a:gd name="connsiteX7" fmla="*/ 12991874 w 13339868"/>
              <a:gd name="connsiteY7" fmla="*/ 2211 h 2962751"/>
              <a:gd name="connsiteX8" fmla="*/ 12486732 w 13339868"/>
              <a:gd name="connsiteY8" fmla="*/ 1914 h 296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39868" h="2962751">
                <a:moveTo>
                  <a:pt x="12486732" y="1914"/>
                </a:moveTo>
                <a:cubicBezTo>
                  <a:pt x="11089145" y="23578"/>
                  <a:pt x="9273241" y="233112"/>
                  <a:pt x="6703529" y="827870"/>
                </a:cubicBezTo>
                <a:cubicBezTo>
                  <a:pt x="4500510" y="1337758"/>
                  <a:pt x="2693772" y="1601336"/>
                  <a:pt x="704617" y="1735152"/>
                </a:cubicBezTo>
                <a:lnTo>
                  <a:pt x="0" y="1775657"/>
                </a:lnTo>
                <a:lnTo>
                  <a:pt x="0" y="2962751"/>
                </a:lnTo>
                <a:lnTo>
                  <a:pt x="13339868" y="2962751"/>
                </a:lnTo>
                <a:lnTo>
                  <a:pt x="13339868" y="13763"/>
                </a:lnTo>
                <a:lnTo>
                  <a:pt x="12991874" y="2211"/>
                </a:lnTo>
                <a:cubicBezTo>
                  <a:pt x="12829592" y="-567"/>
                  <a:pt x="12661430" y="-794"/>
                  <a:pt x="12486732" y="1914"/>
                </a:cubicBezTo>
                <a:close/>
              </a:path>
            </a:pathLst>
          </a:custGeom>
          <a:solidFill>
            <a:schemeClr val="tx1">
              <a:alpha val="62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1800" b="0" kern="1200" dirty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Insert Image</a:t>
            </a:r>
          </a:p>
        </p:txBody>
      </p:sp>
      <p:sp>
        <p:nvSpPr>
          <p:cNvPr id="12" name="Rectangle 11" descr="Lower accent block for slide image">
            <a:extLst>
              <a:ext uri="{FF2B5EF4-FFF2-40B4-BE49-F238E27FC236}">
                <a16:creationId xmlns:a16="http://schemas.microsoft.com/office/drawing/2014/main" id="{D7F67FDF-D697-3249-AD21-75F6353FFBA5}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4292053"/>
            <a:ext cx="6563506" cy="1311128"/>
          </a:xfrm>
        </p:spPr>
        <p:txBody>
          <a:bodyPr/>
          <a:lstStyle/>
          <a:p>
            <a:r>
              <a:rPr lang="en-GB" dirty="0"/>
              <a:t>Merci de </a:t>
            </a:r>
            <a:r>
              <a:rPr lang="en-GB" dirty="0" err="1"/>
              <a:t>votre</a:t>
            </a:r>
            <a:r>
              <a:rPr lang="en-GB" dirty="0"/>
              <a:t> attention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27317BB-02BC-42D9-B0EA-8C6C6EE029E6}"/>
              </a:ext>
            </a:extLst>
          </p:cNvPr>
          <p:cNvSpPr txBox="1">
            <a:spLocks/>
          </p:cNvSpPr>
          <p:nvPr/>
        </p:nvSpPr>
        <p:spPr>
          <a:xfrm>
            <a:off x="1563169" y="6013130"/>
            <a:ext cx="8825659" cy="8604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www.invest.gov.gn</a:t>
            </a:r>
            <a:endParaRPr lang="en-US" b="1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D28204-5683-42AA-A48B-74604DE1A9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66" b="90354" l="9851" r="89851">
                        <a14:foregroundMark x1="40000" y1="51768" x2="40000" y2="51768"/>
                        <a14:foregroundMark x1="40000" y1="51768" x2="40000" y2="51768"/>
                        <a14:foregroundMark x1="39403" y1="42765" x2="39403" y2="42765"/>
                        <a14:foregroundMark x1="45373" y1="38585" x2="45373" y2="38585"/>
                        <a14:foregroundMark x1="45970" y1="32476" x2="45970" y2="32476"/>
                        <a14:foregroundMark x1="40597" y1="24116" x2="40597" y2="24116"/>
                        <a14:foregroundMark x1="54030" y1="22830" x2="54030" y2="22830"/>
                        <a14:foregroundMark x1="63284" y1="32476" x2="63284" y2="32476"/>
                        <a14:foregroundMark x1="57313" y1="41158" x2="57313" y2="41158"/>
                        <a14:foregroundMark x1="50746" y1="38907" x2="50746" y2="38907"/>
                        <a14:foregroundMark x1="60299" y1="40193" x2="60299" y2="40193"/>
                        <a14:foregroundMark x1="59403" y1="52412" x2="59403" y2="52412"/>
                        <a14:foregroundMark x1="49552" y1="90354" x2="49552" y2="90354"/>
                        <a14:foregroundMark x1="46269" y1="67846" x2="46269" y2="67846"/>
                        <a14:foregroundMark x1="41493" y1="39871" x2="41493" y2="39871"/>
                        <a14:foregroundMark x1="34627" y1="27331" x2="34627" y2="27331"/>
                        <a14:foregroundMark x1="50448" y1="14791" x2="50448" y2="14791"/>
                        <a14:foregroundMark x1="42985" y1="31190" x2="42985" y2="31190"/>
                        <a14:foregroundMark x1="43582" y1="51768" x2="43582" y2="51768"/>
                        <a14:foregroundMark x1="47164" y1="13505" x2="47164" y2="13505"/>
                        <a14:foregroundMark x1="43582" y1="13183" x2="43582" y2="13183"/>
                        <a14:foregroundMark x1="44776" y1="8682" x2="44776" y2="8682"/>
                        <a14:foregroundMark x1="40896" y1="7395" x2="40896" y2="7395"/>
                        <a14:foregroundMark x1="37910" y1="6431" x2="37910" y2="6431"/>
                        <a14:foregroundMark x1="37910" y1="6431" x2="37910" y2="6431"/>
                        <a14:foregroundMark x1="37910" y1="6431" x2="37910" y2="6431"/>
                        <a14:foregroundMark x1="57612" y1="8039" x2="57612" y2="8039"/>
                        <a14:foregroundMark x1="57015" y1="8039" x2="57015" y2="8039"/>
                        <a14:foregroundMark x1="54627" y1="9968" x2="54627" y2="9968"/>
                        <a14:foregroundMark x1="42090" y1="44051" x2="42090" y2="44051"/>
                        <a14:foregroundMark x1="62687" y1="5466" x2="62687" y2="5466"/>
                        <a14:foregroundMark x1="64776" y1="5788" x2="64776" y2="5788"/>
                        <a14:foregroundMark x1="66866" y1="5466" x2="66866" y2="5466"/>
                        <a14:foregroundMark x1="34627" y1="5466" x2="34627" y2="5466"/>
                        <a14:foregroundMark x1="35821" y1="6431" x2="35821" y2="6431"/>
                        <a14:foregroundMark x1="17910" y1="50804" x2="17910" y2="50804"/>
                        <a14:foregroundMark x1="39403" y1="55305" x2="39403" y2="553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2795" y="0"/>
            <a:ext cx="2325576" cy="215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FD933F4-9E79-4C0A-AB63-71E0FD2A94B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FD933F4-9E79-4C0A-AB63-71E0FD2A94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4326A60E-DEA1-4B4B-BDE6-F04311410F9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4CA36-9318-4A11-93CE-B7E860FE7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US" b="1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AA13E-4F44-48E6-AFDD-9C2DC997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fr-FR" sz="2800" dirty="0"/>
              <a:t>Présentation générale</a:t>
            </a:r>
          </a:p>
          <a:p>
            <a:pPr lvl="1"/>
            <a:r>
              <a:rPr lang="fr-FR" sz="2800" dirty="0"/>
              <a:t>Infrastructures</a:t>
            </a:r>
          </a:p>
          <a:p>
            <a:pPr lvl="1"/>
            <a:r>
              <a:rPr lang="fr-FR" sz="2800" dirty="0"/>
              <a:t>Arts et culture</a:t>
            </a:r>
          </a:p>
          <a:p>
            <a:pPr lvl="1"/>
            <a:r>
              <a:rPr lang="fr-FR" sz="2800" dirty="0"/>
              <a:t>Sites touristiques</a:t>
            </a:r>
          </a:p>
          <a:p>
            <a:pPr lvl="1"/>
            <a:r>
              <a:rPr lang="fr-FR" sz="2800" dirty="0"/>
              <a:t>Opportunités d’investissement </a:t>
            </a:r>
          </a:p>
          <a:p>
            <a:pPr lvl="1"/>
            <a:endParaRPr lang="fr-FR" sz="2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2AA25-FEA4-4925-843B-7A6305178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697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354671E8-FD53-4943-AA19-857680B2D45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962299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1520F8-DC57-4EF1-B20F-312356586A3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3905"/>
            <a:ext cx="12191999" cy="6850189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Présentation</a:t>
            </a:r>
            <a:r>
              <a:rPr lang="en-US" dirty="0"/>
              <a:t> </a:t>
            </a:r>
            <a:r>
              <a:rPr lang="en-US" dirty="0" err="1"/>
              <a:t>générale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0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56AA637-AABF-440A-BE31-5A6D53FEBB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756AA637-AABF-440A-BE31-5A6D53FEBB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id="{9C8BC4B3-D340-484F-8F32-324B26107A7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BA3C-4854-40A9-8432-845A96565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Présentation</a:t>
            </a:r>
            <a:r>
              <a:rPr lang="en-US" b="1" dirty="0"/>
              <a:t> </a:t>
            </a:r>
            <a:r>
              <a:rPr lang="en-US" b="1" dirty="0" err="1"/>
              <a:t>générale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634E4-BD44-448A-8026-7ED5BB8E5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371600"/>
            <a:ext cx="7607552" cy="4898960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Quatre régions naturelles 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Basse Guinée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Moyenne Guinée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Haute Guinée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Guinée Forestière</a:t>
            </a:r>
          </a:p>
          <a:p>
            <a:r>
              <a:rPr lang="fr-FR" dirty="0"/>
              <a:t>Superficie : 245.857 Km²</a:t>
            </a:r>
          </a:p>
          <a:p>
            <a:r>
              <a:rPr lang="fr-FR" dirty="0"/>
              <a:t>Population : 12 millions d’habitants</a:t>
            </a:r>
          </a:p>
          <a:p>
            <a:r>
              <a:rPr lang="fr-FR" dirty="0"/>
              <a:t>Climat tropical avec 2 saisons 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Saison sèche (novembre-mai)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Saison pluvieuse (juin-octobre)</a:t>
            </a:r>
          </a:p>
          <a:p>
            <a:r>
              <a:rPr lang="fr-FR" dirty="0"/>
              <a:t>Littoral : plus de 300 km de côte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807C-4E90-4B40-9746-4065593C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 descr="Presentation de la guinee Guinee expo 2020  - GuinÃ©e Expo 2020">
            <a:extLst>
              <a:ext uri="{FF2B5EF4-FFF2-40B4-BE49-F238E27FC236}">
                <a16:creationId xmlns:a16="http://schemas.microsoft.com/office/drawing/2014/main" id="{0C184765-D41C-4DC7-9904-675EA8CE1E4C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2" b="97470" l="2607" r="97867">
                        <a14:foregroundMark x1="40047" y1="3012" x2="40047" y2="3012"/>
                        <a14:foregroundMark x1="39573" y1="5060" x2="39573" y2="5060"/>
                        <a14:foregroundMark x1="43009" y1="4819" x2="43009" y2="4819"/>
                        <a14:foregroundMark x1="39573" y1="8072" x2="39573" y2="8072"/>
                        <a14:foregroundMark x1="90166" y1="30120" x2="90166" y2="30120"/>
                        <a14:foregroundMark x1="95498" y1="43373" x2="95498" y2="43373"/>
                        <a14:foregroundMark x1="95498" y1="50241" x2="95498" y2="50241"/>
                        <a14:foregroundMark x1="94431" y1="58313" x2="94431" y2="58313"/>
                        <a14:foregroundMark x1="91943" y1="63855" x2="91943" y2="63855"/>
                        <a14:foregroundMark x1="93009" y1="67229" x2="93009" y2="67229"/>
                        <a14:foregroundMark x1="86019" y1="79639" x2="86019" y2="79639"/>
                        <a14:foregroundMark x1="72986" y1="90361" x2="72986" y2="90361"/>
                        <a14:foregroundMark x1="68957" y1="92530" x2="68957" y2="92530"/>
                        <a14:foregroundMark x1="57820" y1="96386" x2="57820" y2="96386"/>
                        <a14:foregroundMark x1="49052" y1="96627" x2="49052" y2="96627"/>
                        <a14:foregroundMark x1="11137" y1="73253" x2="11137" y2="73253"/>
                        <a14:foregroundMark x1="6043" y1="64458" x2="6043" y2="64458"/>
                        <a14:foregroundMark x1="51540" y1="97108" x2="51540" y2="97108"/>
                        <a14:foregroundMark x1="53791" y1="97470" x2="53791" y2="97470"/>
                        <a14:foregroundMark x1="11374" y1="76386" x2="11374" y2="76386"/>
                        <a14:foregroundMark x1="3791" y1="58795" x2="3791" y2="58795"/>
                        <a14:foregroundMark x1="3436" y1="57108" x2="3436" y2="57108"/>
                        <a14:foregroundMark x1="3081" y1="51325" x2="3081" y2="51325"/>
                        <a14:foregroundMark x1="2844" y1="51687" x2="2844" y2="51687"/>
                        <a14:foregroundMark x1="2844" y1="50241" x2="2844" y2="50241"/>
                        <a14:foregroundMark x1="2607" y1="51084" x2="2607" y2="51084"/>
                        <a14:foregroundMark x1="2725" y1="49157" x2="2725" y2="49157"/>
                        <a14:foregroundMark x1="2725" y1="46867" x2="2725" y2="46867"/>
                        <a14:foregroundMark x1="2844" y1="47831" x2="2844" y2="47831"/>
                        <a14:foregroundMark x1="2725" y1="45301" x2="2725" y2="45301"/>
                        <a14:foregroundMark x1="2962" y1="43735" x2="2962" y2="43735"/>
                        <a14:foregroundMark x1="3318" y1="41928" x2="3318" y2="41928"/>
                        <a14:foregroundMark x1="2962" y1="43133" x2="2962" y2="43133"/>
                        <a14:foregroundMark x1="3199" y1="41566" x2="3199" y2="41566"/>
                        <a14:foregroundMark x1="3555" y1="39880" x2="3555" y2="39880"/>
                        <a14:foregroundMark x1="3791" y1="39157" x2="3791" y2="39157"/>
                        <a14:foregroundMark x1="4147" y1="37711" x2="4147" y2="37711"/>
                        <a14:foregroundMark x1="4621" y1="36386" x2="4621" y2="36386"/>
                        <a14:foregroundMark x1="4502" y1="36988" x2="4502" y2="36988"/>
                        <a14:foregroundMark x1="4621" y1="35904" x2="4621" y2="35904"/>
                        <a14:foregroundMark x1="4976" y1="34940" x2="4976" y2="34940"/>
                        <a14:foregroundMark x1="79384" y1="87952" x2="79384" y2="87952"/>
                        <a14:foregroundMark x1="85900" y1="81205" x2="85900" y2="81205"/>
                        <a14:foregroundMark x1="88270" y1="78434" x2="88270" y2="78434"/>
                        <a14:foregroundMark x1="92417" y1="72048" x2="92417" y2="72048"/>
                        <a14:foregroundMark x1="93483" y1="69759" x2="93483" y2="69759"/>
                        <a14:foregroundMark x1="92536" y1="71566" x2="92536" y2="71566"/>
                        <a14:foregroundMark x1="93009" y1="70964" x2="93009" y2="70964"/>
                        <a14:foregroundMark x1="93957" y1="69157" x2="93957" y2="69157"/>
                        <a14:foregroundMark x1="91469" y1="73855" x2="91469" y2="73855"/>
                        <a14:foregroundMark x1="94194" y1="68193" x2="94194" y2="68193"/>
                        <a14:foregroundMark x1="94787" y1="66386" x2="94787" y2="66386"/>
                        <a14:foregroundMark x1="95261" y1="64578" x2="95261" y2="64578"/>
                        <a14:foregroundMark x1="95498" y1="62771" x2="95498" y2="62771"/>
                        <a14:foregroundMark x1="95498" y1="64337" x2="95498" y2="64337"/>
                        <a14:foregroundMark x1="96209" y1="62530" x2="96209" y2="62530"/>
                        <a14:foregroundMark x1="96445" y1="60964" x2="96445" y2="60964"/>
                        <a14:foregroundMark x1="96801" y1="59277" x2="96801" y2="59277"/>
                        <a14:foregroundMark x1="96801" y1="56627" x2="96801" y2="56627"/>
                        <a14:foregroundMark x1="96801" y1="57711" x2="96801" y2="57711"/>
                        <a14:foregroundMark x1="96801" y1="58434" x2="96801" y2="58434"/>
                        <a14:foregroundMark x1="97038" y1="56386" x2="97038" y2="56386"/>
                        <a14:foregroundMark x1="97038" y1="54819" x2="97038" y2="54819"/>
                        <a14:foregroundMark x1="97275" y1="55060" x2="97275" y2="55060"/>
                        <a14:foregroundMark x1="97275" y1="55663" x2="97275" y2="55663"/>
                        <a14:foregroundMark x1="97038" y1="54578" x2="97038" y2="54578"/>
                        <a14:foregroundMark x1="97275" y1="53494" x2="97275" y2="53494"/>
                        <a14:foregroundMark x1="97275" y1="51084" x2="97275" y2="51084"/>
                        <a14:foregroundMark x1="97275" y1="52410" x2="97275" y2="52410"/>
                        <a14:foregroundMark x1="97275" y1="51084" x2="97275" y2="51084"/>
                        <a14:foregroundMark x1="97275" y1="50843" x2="97275" y2="50843"/>
                        <a14:foregroundMark x1="97867" y1="50241" x2="97867" y2="50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587440"/>
            <a:ext cx="5620015" cy="5527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542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46911731-D5D1-48B5-809E-5584C90658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89776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A9E148D2-928C-40EE-B229-983277F76B9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44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557C52B-FF7B-4358-81A2-8E139E5C5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4876800"/>
          </a:xfrm>
        </p:spPr>
      </p:pic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480" y="5238335"/>
            <a:ext cx="10607040" cy="701731"/>
          </a:xfrm>
        </p:spPr>
        <p:txBody>
          <a:bodyPr/>
          <a:lstStyle/>
          <a:p>
            <a:r>
              <a:rPr lang="en-GB" dirty="0"/>
              <a:t>Infrastructures</a:t>
            </a:r>
          </a:p>
        </p:txBody>
      </p:sp>
    </p:spTree>
    <p:extLst>
      <p:ext uri="{BB962C8B-B14F-4D97-AF65-F5344CB8AC3E}">
        <p14:creationId xmlns:p14="http://schemas.microsoft.com/office/powerpoint/2010/main" val="778507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31B2395-D78E-4A35-A8CE-2A7D48DFEE3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2408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BA58C5-0405-4C5D-AE9A-D355767D34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fr-FR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Infrastructures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392" y="3215975"/>
            <a:ext cx="2820761" cy="334508"/>
          </a:xfrm>
        </p:spPr>
        <p:txBody>
          <a:bodyPr/>
          <a:lstStyle/>
          <a:p>
            <a:pPr algn="l"/>
            <a:r>
              <a:rPr lang="fr-FR" dirty="0"/>
              <a:t>Nombre d’infrastructures hôtelières en croissance : </a:t>
            </a:r>
          </a:p>
          <a:p>
            <a:pPr algn="l"/>
            <a:endParaRPr lang="en-GB" dirty="0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DFFB9D38-CDF6-45F7-A615-007F303B1A0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177" y="3899368"/>
            <a:ext cx="2647761" cy="172023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2799 lits à Conakry en 2018 contre moins de 500 lits en 2010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Sur toute l’étendue du territoire, le pays compte 6795 chambres d’hôtels contre 4495 en 2010</a:t>
            </a:r>
          </a:p>
          <a:p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78932DB0-2733-4BAD-BB5D-9536D20E0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87754" y="3221107"/>
            <a:ext cx="2820761" cy="334508"/>
          </a:xfrm>
        </p:spPr>
        <p:txBody>
          <a:bodyPr/>
          <a:lstStyle/>
          <a:p>
            <a:r>
              <a:rPr lang="fr-FR" dirty="0"/>
              <a:t>Hausse du nombre de touristes</a:t>
            </a:r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6FB540F0-2ABD-4D9C-AA51-A68864DD78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24053" y="3750741"/>
            <a:ext cx="2684462" cy="14968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150 000 touristes annuellement en moyenne aujourd’hui contre seulement 46 000 avant 2010</a:t>
            </a:r>
          </a:p>
          <a:p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8849DCBF-FE6C-4038-BE61-0BE3E249C3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49900" y="3191766"/>
            <a:ext cx="2921361" cy="334508"/>
          </a:xfrm>
        </p:spPr>
        <p:txBody>
          <a:bodyPr/>
          <a:lstStyle/>
          <a:p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Meilleure desserte aérienne 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E0FF0889-3DA9-4826-A04E-4A4BD4C04C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9925" y="3694908"/>
            <a:ext cx="2951562" cy="1608564"/>
          </a:xfrm>
        </p:spPr>
        <p:txBody>
          <a:bodyPr/>
          <a:lstStyle/>
          <a:p>
            <a:pPr algn="just"/>
            <a:r>
              <a:rPr lang="fr-FR" dirty="0"/>
              <a:t>12 compagnies aériennes desservent actuellement Conakry contre 9 en 2010 :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Air France,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Brussels Airlines,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Royal Air Maroc,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Ethiopian Airlines,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Emirates,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Air Côte d’ivoire,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Turkish Airlines,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/>
              <a:t>Asky</a:t>
            </a:r>
            <a:r>
              <a:rPr lang="fr-FR" dirty="0"/>
              <a:t>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/>
              <a:t>Mauritania</a:t>
            </a:r>
            <a:r>
              <a:rPr lang="fr-FR" dirty="0"/>
              <a:t> Airlines, 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Tunisair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 err="1"/>
              <a:t>Transair</a:t>
            </a:r>
            <a:endParaRPr lang="fr-FR" dirty="0"/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Air Sénégal</a:t>
            </a:r>
          </a:p>
        </p:txBody>
      </p:sp>
      <p:pic>
        <p:nvPicPr>
          <p:cNvPr id="15" name="Picture 10" descr="RÃ©sultat de recherche d'images pour &quot;primus hotel kaloum&quot;">
            <a:extLst>
              <a:ext uri="{FF2B5EF4-FFF2-40B4-BE49-F238E27FC236}">
                <a16:creationId xmlns:a16="http://schemas.microsoft.com/office/drawing/2014/main" id="{0A7EAA1E-EEDD-4F6C-B528-0DC3E3BD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53" y="1224326"/>
            <a:ext cx="2924560" cy="192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531319-02FE-4699-995D-30CE59780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92" y="1238402"/>
            <a:ext cx="2924561" cy="1915851"/>
          </a:xfrm>
          <a:prstGeom prst="rect">
            <a:avLst/>
          </a:prstGeom>
        </p:spPr>
      </p:pic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505F699C-4B66-4DBB-B943-8C51899CBA97}"/>
              </a:ext>
            </a:extLst>
          </p:cNvPr>
          <p:cNvSpPr txBox="1">
            <a:spLocks/>
          </p:cNvSpPr>
          <p:nvPr/>
        </p:nvSpPr>
        <p:spPr>
          <a:xfrm>
            <a:off x="3212646" y="3188375"/>
            <a:ext cx="2820761" cy="334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Construction et rénovation d’hôtels </a:t>
            </a:r>
            <a:endParaRPr lang="en-GB" dirty="0"/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C0DAAFE9-A800-45AE-A564-B17D39D93460}"/>
              </a:ext>
            </a:extLst>
          </p:cNvPr>
          <p:cNvSpPr txBox="1">
            <a:spLocks/>
          </p:cNvSpPr>
          <p:nvPr/>
        </p:nvSpPr>
        <p:spPr>
          <a:xfrm>
            <a:off x="3212646" y="3894024"/>
            <a:ext cx="2820761" cy="1496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2013 : Hôtel Palm </a:t>
            </a:r>
            <a:r>
              <a:rPr lang="fr-FR" dirty="0" err="1"/>
              <a:t>Camayenne</a:t>
            </a:r>
            <a:r>
              <a:rPr lang="fr-FR" dirty="0"/>
              <a:t> ;  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2014 : Hôtel Millénium Suites ;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2016 : Hôtel </a:t>
            </a:r>
            <a:r>
              <a:rPr lang="en-US" dirty="0" err="1"/>
              <a:t>Noom</a:t>
            </a:r>
            <a:r>
              <a:rPr lang="en-US" dirty="0"/>
              <a:t> 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2016 : Hôtel Sheraton Grand Conakry ;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2017 : Hôtel </a:t>
            </a:r>
            <a:r>
              <a:rPr lang="fr-FR" dirty="0" err="1"/>
              <a:t>Onomo</a:t>
            </a:r>
            <a:r>
              <a:rPr lang="fr-FR" dirty="0"/>
              <a:t> Conakry ;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2018 : Hôtel Primus Kaloum ;</a:t>
            </a: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Prochainement : Hôtel </a:t>
            </a:r>
            <a:r>
              <a:rPr lang="fr-FR" dirty="0" err="1"/>
              <a:t>Azalaï</a:t>
            </a:r>
            <a:endParaRPr lang="fr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7B232-F5BF-40FA-A57D-0666E5FBE5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0713" y="1192295"/>
            <a:ext cx="3512681" cy="19619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95F71-4E45-488A-B3A4-230389B80E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7142" y="1189289"/>
            <a:ext cx="3154858" cy="19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73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A68240D-8DEB-4E37-94C2-4426BEADABD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8872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2E8D67CC-A8C4-4423-82BF-5DBD8D82A84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8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4651C38-FC54-400F-A9F3-B49EC4829A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7"/>
          <a:srcRect t="15625"/>
          <a:stretch/>
        </p:blipFill>
        <p:spPr>
          <a:xfrm>
            <a:off x="0" y="0"/>
            <a:ext cx="12192000" cy="6858000"/>
          </a:xfrm>
        </p:spPr>
      </p:pic>
      <p:sp>
        <p:nvSpPr>
          <p:cNvPr id="11" name="Rectangle 10" descr="Title accent block">
            <a:extLst>
              <a:ext uri="{FF2B5EF4-FFF2-40B4-BE49-F238E27FC236}">
                <a16:creationId xmlns:a16="http://schemas.microsoft.com/office/drawing/2014/main" id="{DF754616-DC65-1841-9419-6C0DCBEB6DFB}"/>
              </a:ext>
            </a:extLst>
          </p:cNvPr>
          <p:cNvSpPr/>
          <p:nvPr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4E439-7AFE-41C2-9561-67F5879C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Arts &amp; culture</a:t>
            </a:r>
            <a:endParaRPr lang="en-GB" dirty="0"/>
          </a:p>
        </p:txBody>
      </p:sp>
      <p:sp>
        <p:nvSpPr>
          <p:cNvPr id="9" name="Rectangle 8" descr="Slide number background block">
            <a:extLst>
              <a:ext uri="{FF2B5EF4-FFF2-40B4-BE49-F238E27FC236}">
                <a16:creationId xmlns:a16="http://schemas.microsoft.com/office/drawing/2014/main" id="{AC2B5667-FA20-49C2-A3CD-B275BB41F618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1F153D4-F9C1-4295-8CB0-BFC0E94D4C64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7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5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11FC86C9-924D-401C-8890-BE5BDFFEB53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3846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think-cell Slide" r:id="rId6" imgW="470" imgH="469" progId="TCLayout.ActiveDocument.1">
                  <p:embed/>
                </p:oleObj>
              </mc:Choice>
              <mc:Fallback>
                <p:oleObj name="think-cell Slide" r:id="rId6" imgW="470" imgH="469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D4AA409-2BA3-4B0F-8BBD-8D50649F23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Arts &amp; culture</a:t>
            </a:r>
            <a:br>
              <a:rPr lang="en-US" dirty="0"/>
            </a:br>
            <a:r>
              <a:rPr lang="en-US" dirty="0"/>
              <a:t> </a:t>
            </a:r>
            <a:endParaRPr lang="en-GB" dirty="0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7FDC6DC-D5D3-413E-A73C-6CC86E9646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216" y="1643524"/>
            <a:ext cx="5045529" cy="334508"/>
          </a:xfrm>
        </p:spPr>
        <p:txBody>
          <a:bodyPr/>
          <a:lstStyle/>
          <a:p>
            <a:r>
              <a:rPr lang="da-DK" sz="1800" dirty="0"/>
              <a:t>4 Régions naturelles diverses :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5216" y="2089258"/>
            <a:ext cx="5045529" cy="3561943"/>
          </a:xfrm>
        </p:spPr>
        <p:txBody>
          <a:bodyPr/>
          <a:lstStyle/>
          <a:p>
            <a:pPr algn="just"/>
            <a:r>
              <a:rPr lang="fr-FR" sz="1800" b="1" dirty="0"/>
              <a:t>Basse Guinée :</a:t>
            </a:r>
            <a:r>
              <a:rPr lang="fr-FR" sz="1800" dirty="0"/>
              <a:t> rites, danses et masques </a:t>
            </a:r>
            <a:r>
              <a:rPr lang="fr-FR" sz="1800" dirty="0" err="1"/>
              <a:t>Bagas</a:t>
            </a:r>
            <a:r>
              <a:rPr lang="fr-FR" sz="1800" dirty="0"/>
              <a:t>, </a:t>
            </a:r>
            <a:r>
              <a:rPr lang="fr-FR" sz="1800" dirty="0" err="1"/>
              <a:t>Landoumas</a:t>
            </a:r>
            <a:r>
              <a:rPr lang="fr-FR" sz="1800" dirty="0"/>
              <a:t>.</a:t>
            </a:r>
          </a:p>
          <a:p>
            <a:pPr algn="just"/>
            <a:r>
              <a:rPr lang="fr-FR" sz="1800" b="1" dirty="0"/>
              <a:t>Moyenne Guinée :</a:t>
            </a:r>
            <a:r>
              <a:rPr lang="fr-FR" sz="1800" dirty="0"/>
              <a:t> rites, chants, danses et masques </a:t>
            </a:r>
            <a:r>
              <a:rPr lang="fr-FR" sz="1800" dirty="0" err="1"/>
              <a:t>Bassaris</a:t>
            </a:r>
            <a:r>
              <a:rPr lang="fr-FR" sz="1800" dirty="0"/>
              <a:t>, </a:t>
            </a:r>
            <a:r>
              <a:rPr lang="fr-FR" sz="1800" dirty="0" err="1"/>
              <a:t>Koniagui</a:t>
            </a:r>
            <a:r>
              <a:rPr lang="fr-FR" sz="1800" dirty="0"/>
              <a:t>, </a:t>
            </a:r>
            <a:r>
              <a:rPr lang="fr-FR" sz="1800" dirty="0" err="1"/>
              <a:t>Foulakoundas</a:t>
            </a:r>
            <a:r>
              <a:rPr lang="fr-FR" sz="1800" dirty="0"/>
              <a:t>, </a:t>
            </a:r>
            <a:r>
              <a:rPr lang="fr-FR" sz="1800" dirty="0" err="1"/>
              <a:t>Badiarankés</a:t>
            </a:r>
            <a:r>
              <a:rPr lang="fr-FR" sz="1800" dirty="0"/>
              <a:t> et Peulhs.</a:t>
            </a:r>
          </a:p>
          <a:p>
            <a:pPr algn="just"/>
            <a:r>
              <a:rPr lang="fr-FR" sz="1800" b="1" dirty="0"/>
              <a:t>Haute Guinée :</a:t>
            </a:r>
            <a:r>
              <a:rPr lang="fr-FR" sz="1800" dirty="0"/>
              <a:t> fête de la mare de Baro, rites, chants, danses et masques du </a:t>
            </a:r>
            <a:r>
              <a:rPr lang="fr-FR" sz="1800" dirty="0" err="1"/>
              <a:t>Bérédou</a:t>
            </a:r>
            <a:r>
              <a:rPr lang="bn-IN" sz="1800" dirty="0"/>
              <a:t>,</a:t>
            </a:r>
            <a:r>
              <a:rPr lang="fr-FR" sz="1800" dirty="0"/>
              <a:t> </a:t>
            </a:r>
            <a:r>
              <a:rPr lang="fr-FR" sz="1800" dirty="0" err="1"/>
              <a:t>Hamana</a:t>
            </a:r>
            <a:r>
              <a:rPr lang="fr-FR" sz="1800" dirty="0"/>
              <a:t>, </a:t>
            </a:r>
            <a:r>
              <a:rPr lang="fr-FR" sz="1800" dirty="0" err="1"/>
              <a:t>Norassoba</a:t>
            </a:r>
            <a:r>
              <a:rPr lang="fr-FR" sz="1800" dirty="0"/>
              <a:t> et du </a:t>
            </a:r>
            <a:r>
              <a:rPr lang="fr-FR" sz="1800" dirty="0" err="1"/>
              <a:t>Sankaran</a:t>
            </a:r>
            <a:r>
              <a:rPr lang="fr-FR" sz="1800" dirty="0"/>
              <a:t>.</a:t>
            </a:r>
          </a:p>
          <a:p>
            <a:pPr algn="just"/>
            <a:r>
              <a:rPr lang="fr-FR" sz="1800" b="1" dirty="0"/>
              <a:t>Région Forestière :</a:t>
            </a:r>
            <a:r>
              <a:rPr lang="fr-FR" sz="1800" dirty="0"/>
              <a:t> cérémonies d’initiation dans la forêt sacrée.</a:t>
            </a:r>
          </a:p>
          <a:p>
            <a:pPr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id="{61E397FF-5106-4C31-8E91-796AEA20258E}"/>
              </a:ext>
            </a:extLst>
          </p:cNvPr>
          <p:cNvSpPr/>
          <p:nvPr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8</a:t>
            </a:fld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11" name="Group 8">
            <a:extLst>
              <a:ext uri="{FF2B5EF4-FFF2-40B4-BE49-F238E27FC236}">
                <a16:creationId xmlns:a16="http://schemas.microsoft.com/office/drawing/2014/main" id="{AF9047F7-D5FF-4C7F-B8B6-24C0BAD3985F}"/>
              </a:ext>
            </a:extLst>
          </p:cNvPr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6379034" y="1241822"/>
            <a:ext cx="5261311" cy="4374356"/>
            <a:chOff x="3733090" y="942555"/>
            <a:chExt cx="5410910" cy="4699089"/>
          </a:xfrm>
        </p:grpSpPr>
        <p:grpSp>
          <p:nvGrpSpPr>
            <p:cNvPr id="12" name="Groupe 17">
              <a:extLst>
                <a:ext uri="{FF2B5EF4-FFF2-40B4-BE49-F238E27FC236}">
                  <a16:creationId xmlns:a16="http://schemas.microsoft.com/office/drawing/2014/main" id="{46733E10-2255-430C-819F-9DB073F087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3090" y="942555"/>
              <a:ext cx="5410910" cy="4699089"/>
              <a:chOff x="500034" y="214290"/>
              <a:chExt cx="8358246" cy="6298272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8261E2FC-E175-44ED-9B65-033B7180C5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034" y="214290"/>
                <a:ext cx="8358246" cy="6298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ZoneTexte 13">
                <a:extLst>
                  <a:ext uri="{FF2B5EF4-FFF2-40B4-BE49-F238E27FC236}">
                    <a16:creationId xmlns:a16="http://schemas.microsoft.com/office/drawing/2014/main" id="{EF0AA2CC-9FFC-4561-BB62-78DA85FA40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43636" y="2214555"/>
                <a:ext cx="1928825" cy="1011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 dirty="0">
                    <a:latin typeface="+mj-lt"/>
                  </a:rPr>
                  <a:t>Haute Guinée</a:t>
                </a:r>
              </a:p>
            </p:txBody>
          </p:sp>
          <p:sp>
            <p:nvSpPr>
              <p:cNvPr id="16" name="ZoneTexte 14">
                <a:extLst>
                  <a:ext uri="{FF2B5EF4-FFF2-40B4-BE49-F238E27FC236}">
                    <a16:creationId xmlns:a16="http://schemas.microsoft.com/office/drawing/2014/main" id="{480F37B0-E2E9-4F5E-AC29-4470D38D30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00827" y="5072074"/>
                <a:ext cx="2214577" cy="1011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>
                    <a:latin typeface="+mj-lt"/>
                  </a:rPr>
                  <a:t>Guinée Forestière</a:t>
                </a:r>
              </a:p>
            </p:txBody>
          </p:sp>
          <p:sp>
            <p:nvSpPr>
              <p:cNvPr id="18" name="ZoneTexte 15">
                <a:extLst>
                  <a:ext uri="{FF2B5EF4-FFF2-40B4-BE49-F238E27FC236}">
                    <a16:creationId xmlns:a16="http://schemas.microsoft.com/office/drawing/2014/main" id="{61602C14-B263-44CE-B948-80A938BB45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57422" y="928671"/>
                <a:ext cx="2214577" cy="1011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 dirty="0">
                    <a:latin typeface="+mj-lt"/>
                  </a:rPr>
                  <a:t>Moyenne Guinée</a:t>
                </a:r>
              </a:p>
            </p:txBody>
          </p:sp>
          <p:sp>
            <p:nvSpPr>
              <p:cNvPr id="19" name="ZoneTexte 16">
                <a:extLst>
                  <a:ext uri="{FF2B5EF4-FFF2-40B4-BE49-F238E27FC236}">
                    <a16:creationId xmlns:a16="http://schemas.microsoft.com/office/drawing/2014/main" id="{F78EF0CF-B66E-487F-B626-22E4ECE33C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034" y="2714620"/>
                <a:ext cx="2214577" cy="1011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fr-FR" altLang="fr-FR" dirty="0">
                    <a:latin typeface="+mj-lt"/>
                  </a:rPr>
                  <a:t>Basse Guinée</a:t>
                </a: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259ECF-2F3E-48B1-98C9-2AE17D9C388C}"/>
                </a:ext>
              </a:extLst>
            </p:cNvPr>
            <p:cNvSpPr/>
            <p:nvPr/>
          </p:nvSpPr>
          <p:spPr>
            <a:xfrm>
              <a:off x="4640437" y="4871905"/>
              <a:ext cx="245498" cy="21917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402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5ECCF03-FEA6-4BC7-AD53-94B5C88CAE0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65781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think-cell Slide" r:id="rId5" imgW="470" imgH="469" progId="TCLayout.ActiveDocument.1">
                  <p:embed/>
                </p:oleObj>
              </mc:Choice>
              <mc:Fallback>
                <p:oleObj name="think-cell Slide" r:id="rId5" imgW="470" imgH="469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5ECCF03-FEA6-4BC7-AD53-94B5C88CAE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01927E1B-868A-4F9D-8FCD-DEA5F41A71F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latin typeface="Century Gothic" panose="020B0502020202020204" pitchFamily="34" charset="0"/>
              <a:ea typeface="+mj-ea"/>
              <a:cs typeface="+mj-cs"/>
              <a:sym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DC9497-9345-4CA2-88AF-F80BB8A49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Arts &amp; culture : musique et </a:t>
            </a:r>
            <a:r>
              <a:rPr lang="en-US" b="1" dirty="0" err="1"/>
              <a:t>danse</a:t>
            </a:r>
            <a:r>
              <a:rPr lang="en-US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E33D8-8506-4B37-BC19-1844EA92F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61" y="1363391"/>
            <a:ext cx="5717568" cy="4552034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fr-FR" sz="2400" dirty="0"/>
              <a:t>Célèbres </a:t>
            </a:r>
            <a:r>
              <a:rPr lang="fr-FR" sz="2400" b="1" dirty="0"/>
              <a:t>« Ballets africains »</a:t>
            </a:r>
            <a:r>
              <a:rPr lang="fr-FR" sz="2400" dirty="0"/>
              <a:t> de Guinée.</a:t>
            </a:r>
          </a:p>
          <a:p>
            <a:pPr algn="just"/>
            <a:r>
              <a:rPr lang="fr-FR" sz="2400" dirty="0"/>
              <a:t>Orchestres parmi les plus prestigieux du continent comme </a:t>
            </a:r>
            <a:r>
              <a:rPr lang="fr-FR" sz="2400" b="1" dirty="0" err="1"/>
              <a:t>Bembeya</a:t>
            </a:r>
            <a:r>
              <a:rPr lang="fr-FR" sz="2400" b="1" dirty="0"/>
              <a:t> Jazz National</a:t>
            </a:r>
            <a:r>
              <a:rPr lang="en-US" sz="2400" b="1" dirty="0"/>
              <a:t>.</a:t>
            </a:r>
            <a:endParaRPr lang="en-US" sz="2400" dirty="0"/>
          </a:p>
          <a:p>
            <a:pPr algn="just"/>
            <a:r>
              <a:rPr lang="fr-FR" sz="2400" b="1" dirty="0"/>
              <a:t>Ballet national </a:t>
            </a:r>
            <a:r>
              <a:rPr lang="fr-FR" sz="2400" b="1" dirty="0" err="1"/>
              <a:t>Djoliba</a:t>
            </a:r>
            <a:r>
              <a:rPr lang="fr-FR" sz="2400" dirty="0"/>
              <a:t>:</a:t>
            </a:r>
            <a:r>
              <a:rPr lang="bn-IN" sz="2400" dirty="0"/>
              <a:t> </a:t>
            </a:r>
            <a:r>
              <a:rPr lang="fr-FR" sz="2400" dirty="0"/>
              <a:t>ensemble symphonique traditionnel national de feu Sory Kandia Kouyaté</a:t>
            </a:r>
            <a:r>
              <a:rPr lang="en-US" sz="2400" dirty="0"/>
              <a:t>.</a:t>
            </a:r>
            <a:r>
              <a:rPr lang="bn-IN" sz="2400" dirty="0"/>
              <a:t> </a:t>
            </a:r>
            <a:endParaRPr lang="en-US" sz="2400" dirty="0"/>
          </a:p>
          <a:p>
            <a:pPr algn="just"/>
            <a:r>
              <a:rPr lang="fr-FR" sz="2400" dirty="0"/>
              <a:t>Ensembles percussionnistes et acrobatiques de Guinée </a:t>
            </a:r>
            <a:r>
              <a:rPr lang="fr-FR" sz="2400" b="1" dirty="0"/>
              <a:t>« </a:t>
            </a:r>
            <a:r>
              <a:rPr lang="fr-FR" sz="2400" b="1" dirty="0" err="1"/>
              <a:t>Africa</a:t>
            </a:r>
            <a:r>
              <a:rPr lang="fr-FR" sz="2400" b="1" dirty="0"/>
              <a:t> Oyé »</a:t>
            </a:r>
            <a:r>
              <a:rPr lang="fr-FR" sz="2400" dirty="0"/>
              <a:t>, </a:t>
            </a:r>
            <a:r>
              <a:rPr lang="fr-FR" sz="2400" b="1" dirty="0"/>
              <a:t>« Baobab </a:t>
            </a:r>
            <a:r>
              <a:rPr lang="fr-FR" sz="2400" b="1" dirty="0" err="1"/>
              <a:t>circus</a:t>
            </a:r>
            <a:r>
              <a:rPr lang="fr-FR" sz="2400" b="1" dirty="0"/>
              <a:t>  »</a:t>
            </a:r>
            <a:r>
              <a:rPr lang="fr-FR" sz="2400" dirty="0"/>
              <a:t>.</a:t>
            </a:r>
          </a:p>
          <a:p>
            <a:pPr algn="just"/>
            <a:r>
              <a:rPr lang="fr-FR" sz="2400" dirty="0"/>
              <a:t>Danse traditionnelle de la </a:t>
            </a:r>
            <a:r>
              <a:rPr lang="fr-FR" sz="2400" b="1" dirty="0" err="1"/>
              <a:t>Mamaya</a:t>
            </a:r>
            <a:r>
              <a:rPr lang="fr-FR" sz="2400" b="1" dirty="0"/>
              <a:t> de Kankan </a:t>
            </a:r>
            <a:r>
              <a:rPr lang="fr-FR" sz="2400" dirty="0"/>
              <a:t>organisée chaque année après la fête de l’Aïd al-</a:t>
            </a:r>
            <a:r>
              <a:rPr lang="fr-FR" sz="2400" dirty="0" err="1"/>
              <a:t>adha</a:t>
            </a:r>
            <a:r>
              <a:rPr lang="fr-FR" sz="2400" dirty="0"/>
              <a:t>.</a:t>
            </a:r>
            <a:endParaRPr lang="en-US" sz="24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78295-B6E5-4EBA-8A6E-065F3435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7" name="Picture 7" descr="http://www.africa-ata.org/images/ABLE/bleu%20(2).png">
            <a:extLst>
              <a:ext uri="{FF2B5EF4-FFF2-40B4-BE49-F238E27FC236}">
                <a16:creationId xmlns:a16="http://schemas.microsoft.com/office/drawing/2014/main" id="{6D1215DC-544D-422B-B668-BAA9B374A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016" y="1091146"/>
            <a:ext cx="3727226" cy="256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#">
            <a:extLst>
              <a:ext uri="{FF2B5EF4-FFF2-40B4-BE49-F238E27FC236}">
                <a16:creationId xmlns:a16="http://schemas.microsoft.com/office/drawing/2014/main" id="{44CCAD43-F104-434B-9C60-8A73C6AD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974" y="3653704"/>
            <a:ext cx="3743268" cy="270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7162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DF_0RmQeqcUnPeNO9VN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plelt6QSpeyjqL.UX06x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GqzOIWbSiKCmOB1uC08W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eANj9N.RAONxKYaBDEeI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lYRAItUQ_GN5id1.ZhP_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bt5hh5oT7SO9h2XD7_Lw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phWtAWQmua6rmAkUm5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bt5hh5oT7SO9h2XD7_Lw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DR_K7SSAWRDUmOulTJv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mWFxSRMQWCgrCi6Ug2Sj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FIx.hdKTnm7m1X74ZDIw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8XXaoJSea6d2a2UbUwO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CTD4L.SFiG9qfRJrZ5z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20TN3yQYaeYyJKPfU9wg"/>
</p:tagLst>
</file>

<file path=ppt/theme/theme1.xml><?xml version="1.0" encoding="utf-8"?>
<a:theme xmlns:a="http://schemas.openxmlformats.org/drawingml/2006/main" name="Office Theme">
  <a:themeElements>
    <a:clrScheme name="MSFT_01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67F9C"/>
      </a:accent2>
      <a:accent3>
        <a:srgbClr val="014E52"/>
      </a:accent3>
      <a:accent4>
        <a:srgbClr val="ED7D31"/>
      </a:accent4>
      <a:accent5>
        <a:srgbClr val="79AE02"/>
      </a:accent5>
      <a:accent6>
        <a:srgbClr val="0070C0"/>
      </a:accent6>
      <a:hlink>
        <a:srgbClr val="01C6FD"/>
      </a:hlink>
      <a:folHlink>
        <a:srgbClr val="954F72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_Template_03_CA - v7" id="{215D63C3-B139-4AD7-9F60-51396BC82D2C}" vid="{FAE53EBD-DCD0-4C4A-8B10-EB06EA2364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0439D9-8631-4FC1-BCE0-1BDB23425EE1}">
  <ds:schemaRefs>
    <ds:schemaRef ds:uri="6dc4bcd6-49db-4c07-9060-8acfc67cef9f"/>
    <ds:schemaRef ds:uri="http://schemas.microsoft.com/office/2006/documentManagement/types"/>
    <ds:schemaRef ds:uri="fb0879af-3eba-417a-a55a-ffe6dcd6ca77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 presentation</Template>
  <TotalTime>0</TotalTime>
  <Words>633</Words>
  <Application>Microsoft Office PowerPoint</Application>
  <PresentationFormat>Widescreen</PresentationFormat>
  <Paragraphs>170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Wingdings 3</vt:lpstr>
      <vt:lpstr>Office Theme</vt:lpstr>
      <vt:lpstr>think-cell Slide</vt:lpstr>
      <vt:lpstr>Investir dans le tourisme</vt:lpstr>
      <vt:lpstr>Plan</vt:lpstr>
      <vt:lpstr>Présentation générale</vt:lpstr>
      <vt:lpstr>Présentation générale</vt:lpstr>
      <vt:lpstr>Infrastructures</vt:lpstr>
      <vt:lpstr>Infrastructures</vt:lpstr>
      <vt:lpstr>Arts &amp; culture</vt:lpstr>
      <vt:lpstr>Arts &amp; culture  </vt:lpstr>
      <vt:lpstr>Arts &amp; culture : musique et danse </vt:lpstr>
      <vt:lpstr>Sites touristiques</vt:lpstr>
      <vt:lpstr>Sites touristiques : merveilles de la nature</vt:lpstr>
      <vt:lpstr>Sites touristiques : diversité naturelle</vt:lpstr>
      <vt:lpstr>Sites touristiques : divertissements</vt:lpstr>
      <vt:lpstr>Opportunités d’investissement</vt:lpstr>
      <vt:lpstr>Projet de développement durable du tourisme</vt:lpstr>
      <vt:lpstr>PowerPoint Presentation</vt:lpstr>
      <vt:lpstr>PowerPoint Presentation</vt:lpstr>
      <vt:lpstr>Projets dans le tourisme et l’artisanat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2019-02-23T12:49:18Z</dcterms:created>
  <dcterms:modified xsi:type="dcterms:W3CDTF">2019-05-22T13:31:10Z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