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81" r:id="rId20"/>
    <p:sldId id="285" r:id="rId21"/>
    <p:sldId id="275" r:id="rId22"/>
    <p:sldId id="276" r:id="rId23"/>
    <p:sldId id="277" r:id="rId24"/>
    <p:sldId id="278" r:id="rId25"/>
    <p:sldId id="279" r:id="rId26"/>
    <p:sldId id="283" r:id="rId27"/>
    <p:sldId id="284" r:id="rId28"/>
    <p:sldId id="286" r:id="rId29"/>
    <p:sldId id="287" r:id="rId30"/>
    <p:sldId id="288" r:id="rId31"/>
  </p:sldIdLst>
  <p:sldSz cx="10071100" cy="7556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492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4492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4492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4492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4492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0" algn="l" defTabSz="4492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0" algn="l" defTabSz="4492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0" algn="l" defTabSz="4492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0" algn="l" defTabSz="44926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ECDD"/>
          </a:solidFill>
        </a:fill>
      </a:tcStyle>
    </a:wholeTbl>
    <a:band2H>
      <a:tcTxStyle/>
      <a:tcStyle>
        <a:tcBdr/>
        <a:fill>
          <a:solidFill>
            <a:srgbClr val="E6F6E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1529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9" name="Shape 12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1pPr>
    <a:lvl2pPr indent="2286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2pPr>
    <a:lvl3pPr indent="4572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3pPr>
    <a:lvl4pPr indent="6858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4pPr>
    <a:lvl5pPr indent="9144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5pPr>
    <a:lvl6pPr indent="11430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6pPr>
    <a:lvl7pPr indent="13716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7pPr>
    <a:lvl8pPr indent="16002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8pPr>
    <a:lvl9pPr indent="1828800" defTabSz="449262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xfrm>
            <a:off x="693737" y="403225"/>
            <a:ext cx="8693151" cy="14605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tIns="45719" rIns="45719" bIns="45719">
            <a:normAutofit/>
          </a:bodyPr>
          <a:lstStyle>
            <a:lvl1pPr algn="l" defTabSz="755650">
              <a:lnSpc>
                <a:spcPct val="90000"/>
              </a:lnSpc>
              <a:defRPr sz="3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Modifiez le style du titre</a:t>
            </a:r>
          </a:p>
        </p:txBody>
      </p:sp>
      <p:sp>
        <p:nvSpPr>
          <p:cNvPr id="85" name="Shape 85"/>
          <p:cNvSpPr>
            <a:spLocks noGrp="1"/>
          </p:cNvSpPr>
          <p:nvPr>
            <p:ph type="body" idx="1"/>
          </p:nvPr>
        </p:nvSpPr>
        <p:spPr>
          <a:xfrm>
            <a:off x="693737" y="2012950"/>
            <a:ext cx="8693151" cy="479583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tIns="45719" rIns="45719" bIns="45719">
            <a:normAutofit/>
          </a:bodyPr>
          <a:lstStyle>
            <a:lvl1pPr marL="188912" indent="-188912" defTabSz="755650">
              <a:lnSpc>
                <a:spcPct val="90000"/>
              </a:lnSpc>
              <a:spcBef>
                <a:spcPts val="800"/>
              </a:spcBef>
              <a:buSzPct val="100000"/>
              <a:buFont typeface="Arial"/>
              <a:buChar char="•"/>
              <a:defRPr sz="2300">
                <a:latin typeface="Calibri"/>
                <a:ea typeface="Calibri"/>
                <a:cs typeface="Calibri"/>
                <a:sym typeface="Calibri"/>
              </a:defRPr>
            </a:lvl1pPr>
            <a:lvl2pPr marL="606508" indent="-228683" defTabSz="755650">
              <a:lnSpc>
                <a:spcPct val="90000"/>
              </a:lnSpc>
              <a:spcBef>
                <a:spcPts val="800"/>
              </a:spcBef>
              <a:buSzPct val="100000"/>
              <a:buFont typeface="Arial"/>
              <a:buChar char="•"/>
              <a:defRPr sz="2300">
                <a:latin typeface="Calibri"/>
                <a:ea typeface="Calibri"/>
                <a:cs typeface="Calibri"/>
                <a:sym typeface="Calibri"/>
              </a:defRPr>
            </a:lvl2pPr>
            <a:lvl3pPr marL="1027211" indent="-271561" defTabSz="755650">
              <a:lnSpc>
                <a:spcPct val="90000"/>
              </a:lnSpc>
              <a:spcBef>
                <a:spcPts val="800"/>
              </a:spcBef>
              <a:buSzPct val="100000"/>
              <a:buFont typeface="Arial"/>
              <a:buChar char="•"/>
              <a:defRPr sz="2300">
                <a:latin typeface="Calibri"/>
                <a:ea typeface="Calibri"/>
                <a:cs typeface="Calibri"/>
                <a:sym typeface="Calibri"/>
              </a:defRPr>
            </a:lvl3pPr>
            <a:lvl4pPr marL="1443831" indent="-310356" defTabSz="755650">
              <a:lnSpc>
                <a:spcPct val="90000"/>
              </a:lnSpc>
              <a:spcBef>
                <a:spcPts val="800"/>
              </a:spcBef>
              <a:buSzPct val="100000"/>
              <a:buFont typeface="Arial"/>
              <a:buChar char="•"/>
              <a:defRPr sz="2300">
                <a:latin typeface="Calibri"/>
                <a:ea typeface="Calibri"/>
                <a:cs typeface="Calibri"/>
                <a:sym typeface="Calibri"/>
              </a:defRPr>
            </a:lvl4pPr>
            <a:lvl5pPr marL="1752688" indent="-241388" defTabSz="755650">
              <a:lnSpc>
                <a:spcPct val="90000"/>
              </a:lnSpc>
              <a:spcBef>
                <a:spcPts val="800"/>
              </a:spcBef>
              <a:buSzPct val="100000"/>
              <a:buFont typeface="Arial"/>
              <a:buChar char="•"/>
              <a:defRPr sz="23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Modifiez les styles du texte du masque</a:t>
            </a:r>
          </a:p>
          <a:p>
            <a:pPr lvl="1"/>
            <a:r>
              <a:t>Deuxième niveau</a:t>
            </a:r>
          </a:p>
          <a:p>
            <a:pPr lvl="2"/>
            <a:r>
              <a:t>Troisième niveau</a:t>
            </a:r>
          </a:p>
          <a:p>
            <a:pPr lvl="3"/>
            <a:r>
              <a:t>Quatrième niveau</a:t>
            </a:r>
          </a:p>
          <a:p>
            <a:pPr lvl="4"/>
            <a:r>
              <a:t>Cinquième niveau</a:t>
            </a:r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xfrm>
            <a:off x="9166884" y="7092473"/>
            <a:ext cx="220004" cy="231141"/>
          </a:xfrm>
          <a:prstGeom prst="rect">
            <a:avLst/>
          </a:prstGeom>
        </p:spPr>
        <p:txBody>
          <a:bodyPr lIns="45719" tIns="45719" rIns="45719" bIns="45719" anchor="ctr"/>
          <a:lstStyle>
            <a:lvl1pPr defTabSz="755650">
              <a:tabLst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title"/>
          </p:nvPr>
        </p:nvSpPr>
        <p:spPr>
          <a:xfrm>
            <a:off x="693737" y="403225"/>
            <a:ext cx="8693151" cy="14605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tIns="45719" rIns="45719" bIns="45719">
            <a:normAutofit/>
          </a:bodyPr>
          <a:lstStyle>
            <a:lvl1pPr algn="l" defTabSz="755650">
              <a:lnSpc>
                <a:spcPct val="90000"/>
              </a:lnSpc>
              <a:defRPr sz="3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Modifiez le style du titre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idx="1"/>
          </p:nvPr>
        </p:nvSpPr>
        <p:spPr>
          <a:xfrm>
            <a:off x="693737" y="2012950"/>
            <a:ext cx="8693151" cy="479583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tIns="45719" rIns="45719" bIns="45719">
            <a:normAutofit/>
          </a:bodyPr>
          <a:lstStyle>
            <a:lvl1pPr marL="188912" indent="-188912" defTabSz="755650">
              <a:lnSpc>
                <a:spcPct val="90000"/>
              </a:lnSpc>
              <a:spcBef>
                <a:spcPts val="800"/>
              </a:spcBef>
              <a:buSzPct val="100000"/>
              <a:buFont typeface="Arial"/>
              <a:buChar char="•"/>
              <a:defRPr sz="2300">
                <a:latin typeface="Calibri"/>
                <a:ea typeface="Calibri"/>
                <a:cs typeface="Calibri"/>
                <a:sym typeface="Calibri"/>
              </a:defRPr>
            </a:lvl1pPr>
            <a:lvl2pPr marL="606508" indent="-228683" defTabSz="755650">
              <a:lnSpc>
                <a:spcPct val="90000"/>
              </a:lnSpc>
              <a:spcBef>
                <a:spcPts val="800"/>
              </a:spcBef>
              <a:buSzPct val="100000"/>
              <a:buFont typeface="Arial"/>
              <a:buChar char="•"/>
              <a:defRPr sz="2300">
                <a:latin typeface="Calibri"/>
                <a:ea typeface="Calibri"/>
                <a:cs typeface="Calibri"/>
                <a:sym typeface="Calibri"/>
              </a:defRPr>
            </a:lvl2pPr>
            <a:lvl3pPr marL="1027211" indent="-271561" defTabSz="755650">
              <a:lnSpc>
                <a:spcPct val="90000"/>
              </a:lnSpc>
              <a:spcBef>
                <a:spcPts val="800"/>
              </a:spcBef>
              <a:buSzPct val="100000"/>
              <a:buFont typeface="Arial"/>
              <a:buChar char="•"/>
              <a:defRPr sz="2300">
                <a:latin typeface="Calibri"/>
                <a:ea typeface="Calibri"/>
                <a:cs typeface="Calibri"/>
                <a:sym typeface="Calibri"/>
              </a:defRPr>
            </a:lvl3pPr>
            <a:lvl4pPr marL="1443831" indent="-310356" defTabSz="755650">
              <a:lnSpc>
                <a:spcPct val="90000"/>
              </a:lnSpc>
              <a:spcBef>
                <a:spcPts val="800"/>
              </a:spcBef>
              <a:buSzPct val="100000"/>
              <a:buFont typeface="Arial"/>
              <a:buChar char="•"/>
              <a:defRPr sz="2300">
                <a:latin typeface="Calibri"/>
                <a:ea typeface="Calibri"/>
                <a:cs typeface="Calibri"/>
                <a:sym typeface="Calibri"/>
              </a:defRPr>
            </a:lvl4pPr>
            <a:lvl5pPr marL="1752688" indent="-241388" defTabSz="755650">
              <a:lnSpc>
                <a:spcPct val="90000"/>
              </a:lnSpc>
              <a:spcBef>
                <a:spcPts val="800"/>
              </a:spcBef>
              <a:buSzPct val="100000"/>
              <a:buFont typeface="Arial"/>
              <a:buChar char="•"/>
              <a:defRPr sz="23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Modifiez les styles du texte du masque</a:t>
            </a:r>
          </a:p>
          <a:p>
            <a:pPr lvl="1"/>
            <a:r>
              <a:t>Deuxième niveau</a:t>
            </a:r>
          </a:p>
          <a:p>
            <a:pPr lvl="2"/>
            <a:r>
              <a:t>Troisième niveau</a:t>
            </a:r>
          </a:p>
          <a:p>
            <a:pPr lvl="3"/>
            <a:r>
              <a:t>Quatrième niveau</a:t>
            </a:r>
          </a:p>
          <a:p>
            <a:pPr lvl="4"/>
            <a:r>
              <a:t>Cinquième niveau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xfrm>
            <a:off x="9166884" y="7092473"/>
            <a:ext cx="220004" cy="231141"/>
          </a:xfrm>
          <a:prstGeom prst="rect">
            <a:avLst/>
          </a:prstGeom>
        </p:spPr>
        <p:txBody>
          <a:bodyPr lIns="45719" tIns="45719" rIns="45719" bIns="45719" anchor="ctr"/>
          <a:lstStyle>
            <a:lvl1pPr defTabSz="755650">
              <a:tabLst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title"/>
          </p:nvPr>
        </p:nvSpPr>
        <p:spPr>
          <a:xfrm>
            <a:off x="693737" y="403225"/>
            <a:ext cx="8693151" cy="14605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tIns="45719" rIns="45719" bIns="45719">
            <a:normAutofit/>
          </a:bodyPr>
          <a:lstStyle>
            <a:lvl1pPr algn="l" defTabSz="755650">
              <a:lnSpc>
                <a:spcPct val="90000"/>
              </a:lnSpc>
              <a:defRPr sz="3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Modifiez le style du titre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idx="1"/>
          </p:nvPr>
        </p:nvSpPr>
        <p:spPr>
          <a:xfrm>
            <a:off x="693737" y="2012950"/>
            <a:ext cx="8693151" cy="479583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tIns="45719" rIns="45719" bIns="45719">
            <a:normAutofit/>
          </a:bodyPr>
          <a:lstStyle>
            <a:lvl1pPr marL="188912" indent="-188912" defTabSz="755650">
              <a:lnSpc>
                <a:spcPct val="90000"/>
              </a:lnSpc>
              <a:spcBef>
                <a:spcPts val="800"/>
              </a:spcBef>
              <a:buSzPct val="100000"/>
              <a:buFont typeface="Arial"/>
              <a:buChar char="•"/>
              <a:defRPr sz="2300">
                <a:latin typeface="Calibri"/>
                <a:ea typeface="Calibri"/>
                <a:cs typeface="Calibri"/>
                <a:sym typeface="Calibri"/>
              </a:defRPr>
            </a:lvl1pPr>
            <a:lvl2pPr marL="606508" indent="-228683" defTabSz="755650">
              <a:lnSpc>
                <a:spcPct val="90000"/>
              </a:lnSpc>
              <a:spcBef>
                <a:spcPts val="800"/>
              </a:spcBef>
              <a:buSzPct val="100000"/>
              <a:buFont typeface="Arial"/>
              <a:buChar char="•"/>
              <a:defRPr sz="2300">
                <a:latin typeface="Calibri"/>
                <a:ea typeface="Calibri"/>
                <a:cs typeface="Calibri"/>
                <a:sym typeface="Calibri"/>
              </a:defRPr>
            </a:lvl2pPr>
            <a:lvl3pPr marL="1027211" indent="-271561" defTabSz="755650">
              <a:lnSpc>
                <a:spcPct val="90000"/>
              </a:lnSpc>
              <a:spcBef>
                <a:spcPts val="800"/>
              </a:spcBef>
              <a:buSzPct val="100000"/>
              <a:buFont typeface="Arial"/>
              <a:buChar char="•"/>
              <a:defRPr sz="2300">
                <a:latin typeface="Calibri"/>
                <a:ea typeface="Calibri"/>
                <a:cs typeface="Calibri"/>
                <a:sym typeface="Calibri"/>
              </a:defRPr>
            </a:lvl3pPr>
            <a:lvl4pPr marL="1443831" indent="-310356" defTabSz="755650">
              <a:lnSpc>
                <a:spcPct val="90000"/>
              </a:lnSpc>
              <a:spcBef>
                <a:spcPts val="800"/>
              </a:spcBef>
              <a:buSzPct val="100000"/>
              <a:buFont typeface="Arial"/>
              <a:buChar char="•"/>
              <a:defRPr sz="2300">
                <a:latin typeface="Calibri"/>
                <a:ea typeface="Calibri"/>
                <a:cs typeface="Calibri"/>
                <a:sym typeface="Calibri"/>
              </a:defRPr>
            </a:lvl4pPr>
            <a:lvl5pPr marL="1752688" indent="-241388" defTabSz="755650">
              <a:lnSpc>
                <a:spcPct val="90000"/>
              </a:lnSpc>
              <a:spcBef>
                <a:spcPts val="800"/>
              </a:spcBef>
              <a:buSzPct val="100000"/>
              <a:buFont typeface="Arial"/>
              <a:buChar char="•"/>
              <a:defRPr sz="23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Modifiez les styles du texte du masque</a:t>
            </a:r>
          </a:p>
          <a:p>
            <a:pPr lvl="1"/>
            <a:r>
              <a:t>Deuxième niveau</a:t>
            </a:r>
          </a:p>
          <a:p>
            <a:pPr lvl="2"/>
            <a:r>
              <a:t>Troisième niveau</a:t>
            </a:r>
          </a:p>
          <a:p>
            <a:pPr lvl="3"/>
            <a:r>
              <a:t>Quatrième niveau</a:t>
            </a:r>
          </a:p>
          <a:p>
            <a:pPr lvl="4"/>
            <a:r>
              <a:t>Cinquième niveau</a:t>
            </a:r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2"/>
          </p:nvPr>
        </p:nvSpPr>
        <p:spPr>
          <a:xfrm>
            <a:off x="9166884" y="7092473"/>
            <a:ext cx="220004" cy="231141"/>
          </a:xfrm>
          <a:prstGeom prst="rect">
            <a:avLst/>
          </a:prstGeom>
        </p:spPr>
        <p:txBody>
          <a:bodyPr lIns="45719" tIns="45719" rIns="45719" bIns="45719" anchor="ctr"/>
          <a:lstStyle>
            <a:lvl1pPr defTabSz="755650">
              <a:tabLst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/>
          </p:cNvSpPr>
          <p:nvPr>
            <p:ph type="title"/>
          </p:nvPr>
        </p:nvSpPr>
        <p:spPr>
          <a:xfrm>
            <a:off x="693737" y="403225"/>
            <a:ext cx="8693151" cy="14605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tIns="45719" rIns="45719" bIns="45719">
            <a:normAutofit/>
          </a:bodyPr>
          <a:lstStyle>
            <a:lvl1pPr algn="l" defTabSz="755650">
              <a:lnSpc>
                <a:spcPct val="90000"/>
              </a:lnSpc>
              <a:defRPr sz="3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Modifiez le style du titre</a:t>
            </a:r>
          </a:p>
        </p:txBody>
      </p:sp>
      <p:sp>
        <p:nvSpPr>
          <p:cNvPr id="112" name="Shape 112"/>
          <p:cNvSpPr>
            <a:spLocks noGrp="1"/>
          </p:cNvSpPr>
          <p:nvPr>
            <p:ph type="body" idx="1"/>
          </p:nvPr>
        </p:nvSpPr>
        <p:spPr>
          <a:xfrm>
            <a:off x="693737" y="2012950"/>
            <a:ext cx="8693151" cy="479583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tIns="45719" rIns="45719" bIns="45719">
            <a:normAutofit/>
          </a:bodyPr>
          <a:lstStyle>
            <a:lvl1pPr marL="188912" indent="-188912" defTabSz="755650">
              <a:lnSpc>
                <a:spcPct val="90000"/>
              </a:lnSpc>
              <a:spcBef>
                <a:spcPts val="800"/>
              </a:spcBef>
              <a:buSzPct val="100000"/>
              <a:buFont typeface="Arial"/>
              <a:buChar char="•"/>
              <a:defRPr sz="2300">
                <a:latin typeface="Calibri"/>
                <a:ea typeface="Calibri"/>
                <a:cs typeface="Calibri"/>
                <a:sym typeface="Calibri"/>
              </a:defRPr>
            </a:lvl1pPr>
            <a:lvl2pPr marL="606508" indent="-228683" defTabSz="755650">
              <a:lnSpc>
                <a:spcPct val="90000"/>
              </a:lnSpc>
              <a:spcBef>
                <a:spcPts val="800"/>
              </a:spcBef>
              <a:buSzPct val="100000"/>
              <a:buFont typeface="Arial"/>
              <a:buChar char="•"/>
              <a:defRPr sz="2300">
                <a:latin typeface="Calibri"/>
                <a:ea typeface="Calibri"/>
                <a:cs typeface="Calibri"/>
                <a:sym typeface="Calibri"/>
              </a:defRPr>
            </a:lvl2pPr>
            <a:lvl3pPr marL="1027211" indent="-271561" defTabSz="755650">
              <a:lnSpc>
                <a:spcPct val="90000"/>
              </a:lnSpc>
              <a:spcBef>
                <a:spcPts val="800"/>
              </a:spcBef>
              <a:buSzPct val="100000"/>
              <a:buFont typeface="Arial"/>
              <a:buChar char="•"/>
              <a:defRPr sz="2300">
                <a:latin typeface="Calibri"/>
                <a:ea typeface="Calibri"/>
                <a:cs typeface="Calibri"/>
                <a:sym typeface="Calibri"/>
              </a:defRPr>
            </a:lvl3pPr>
            <a:lvl4pPr marL="1443831" indent="-310356" defTabSz="755650">
              <a:lnSpc>
                <a:spcPct val="90000"/>
              </a:lnSpc>
              <a:spcBef>
                <a:spcPts val="800"/>
              </a:spcBef>
              <a:buSzPct val="100000"/>
              <a:buFont typeface="Arial"/>
              <a:buChar char="•"/>
              <a:defRPr sz="2300">
                <a:latin typeface="Calibri"/>
                <a:ea typeface="Calibri"/>
                <a:cs typeface="Calibri"/>
                <a:sym typeface="Calibri"/>
              </a:defRPr>
            </a:lvl4pPr>
            <a:lvl5pPr marL="1752688" indent="-241388" defTabSz="755650">
              <a:lnSpc>
                <a:spcPct val="90000"/>
              </a:lnSpc>
              <a:spcBef>
                <a:spcPts val="800"/>
              </a:spcBef>
              <a:buSzPct val="100000"/>
              <a:buFont typeface="Arial"/>
              <a:buChar char="•"/>
              <a:defRPr sz="23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Modifiez les styles du texte du masque</a:t>
            </a:r>
          </a:p>
          <a:p>
            <a:pPr lvl="1"/>
            <a:r>
              <a:t>Deuxième niveau</a:t>
            </a:r>
          </a:p>
          <a:p>
            <a:pPr lvl="2"/>
            <a:r>
              <a:t>Troisième niveau</a:t>
            </a:r>
          </a:p>
          <a:p>
            <a:pPr lvl="3"/>
            <a:r>
              <a:t>Quatrième niveau</a:t>
            </a:r>
          </a:p>
          <a:p>
            <a:pPr lvl="4"/>
            <a:r>
              <a:t>Cinquième niveau</a:t>
            </a:r>
          </a:p>
        </p:txBody>
      </p:sp>
      <p:sp>
        <p:nvSpPr>
          <p:cNvPr id="113" name="Shape 113"/>
          <p:cNvSpPr>
            <a:spLocks noGrp="1"/>
          </p:cNvSpPr>
          <p:nvPr>
            <p:ph type="sldNum" sz="quarter" idx="2"/>
          </p:nvPr>
        </p:nvSpPr>
        <p:spPr>
          <a:xfrm>
            <a:off x="9166884" y="7092473"/>
            <a:ext cx="220004" cy="231141"/>
          </a:xfrm>
          <a:prstGeom prst="rect">
            <a:avLst/>
          </a:prstGeom>
        </p:spPr>
        <p:txBody>
          <a:bodyPr lIns="45719" tIns="45719" rIns="45719" bIns="45719" anchor="ctr"/>
          <a:lstStyle>
            <a:lvl1pPr defTabSz="755650">
              <a:tabLst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/>
          </p:cNvSpPr>
          <p:nvPr>
            <p:ph type="title"/>
          </p:nvPr>
        </p:nvSpPr>
        <p:spPr>
          <a:xfrm>
            <a:off x="693737" y="403225"/>
            <a:ext cx="8693151" cy="14605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tIns="45719" rIns="45719" bIns="45719">
            <a:normAutofit/>
          </a:bodyPr>
          <a:lstStyle>
            <a:lvl1pPr algn="l" defTabSz="755650">
              <a:lnSpc>
                <a:spcPct val="90000"/>
              </a:lnSpc>
              <a:defRPr sz="3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Modifiez le style du titre</a:t>
            </a:r>
          </a:p>
        </p:txBody>
      </p:sp>
      <p:sp>
        <p:nvSpPr>
          <p:cNvPr id="121" name="Shape 121"/>
          <p:cNvSpPr>
            <a:spLocks noGrp="1"/>
          </p:cNvSpPr>
          <p:nvPr>
            <p:ph type="body" idx="1"/>
          </p:nvPr>
        </p:nvSpPr>
        <p:spPr>
          <a:xfrm>
            <a:off x="693737" y="2012950"/>
            <a:ext cx="8693151" cy="479583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tIns="45719" rIns="45719" bIns="45719">
            <a:normAutofit/>
          </a:bodyPr>
          <a:lstStyle>
            <a:lvl1pPr marL="188912" indent="-188912" defTabSz="755650">
              <a:lnSpc>
                <a:spcPct val="90000"/>
              </a:lnSpc>
              <a:spcBef>
                <a:spcPts val="800"/>
              </a:spcBef>
              <a:buSzPct val="100000"/>
              <a:buFont typeface="Arial"/>
              <a:buChar char="•"/>
              <a:defRPr sz="2300">
                <a:latin typeface="Calibri"/>
                <a:ea typeface="Calibri"/>
                <a:cs typeface="Calibri"/>
                <a:sym typeface="Calibri"/>
              </a:defRPr>
            </a:lvl1pPr>
            <a:lvl2pPr marL="606508" indent="-228683" defTabSz="755650">
              <a:lnSpc>
                <a:spcPct val="90000"/>
              </a:lnSpc>
              <a:spcBef>
                <a:spcPts val="800"/>
              </a:spcBef>
              <a:buSzPct val="100000"/>
              <a:buFont typeface="Arial"/>
              <a:buChar char="•"/>
              <a:defRPr sz="2300">
                <a:latin typeface="Calibri"/>
                <a:ea typeface="Calibri"/>
                <a:cs typeface="Calibri"/>
                <a:sym typeface="Calibri"/>
              </a:defRPr>
            </a:lvl2pPr>
            <a:lvl3pPr marL="1027211" indent="-271561" defTabSz="755650">
              <a:lnSpc>
                <a:spcPct val="90000"/>
              </a:lnSpc>
              <a:spcBef>
                <a:spcPts val="800"/>
              </a:spcBef>
              <a:buSzPct val="100000"/>
              <a:buFont typeface="Arial"/>
              <a:buChar char="•"/>
              <a:defRPr sz="2300">
                <a:latin typeface="Calibri"/>
                <a:ea typeface="Calibri"/>
                <a:cs typeface="Calibri"/>
                <a:sym typeface="Calibri"/>
              </a:defRPr>
            </a:lvl3pPr>
            <a:lvl4pPr marL="1443831" indent="-310356" defTabSz="755650">
              <a:lnSpc>
                <a:spcPct val="90000"/>
              </a:lnSpc>
              <a:spcBef>
                <a:spcPts val="800"/>
              </a:spcBef>
              <a:buSzPct val="100000"/>
              <a:buFont typeface="Arial"/>
              <a:buChar char="•"/>
              <a:defRPr sz="2300">
                <a:latin typeface="Calibri"/>
                <a:ea typeface="Calibri"/>
                <a:cs typeface="Calibri"/>
                <a:sym typeface="Calibri"/>
              </a:defRPr>
            </a:lvl4pPr>
            <a:lvl5pPr marL="1752688" indent="-241388" defTabSz="755650">
              <a:lnSpc>
                <a:spcPct val="90000"/>
              </a:lnSpc>
              <a:spcBef>
                <a:spcPts val="800"/>
              </a:spcBef>
              <a:buSzPct val="100000"/>
              <a:buFont typeface="Arial"/>
              <a:buChar char="•"/>
              <a:defRPr sz="23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Modifiez les styles du texte du masque</a:t>
            </a:r>
          </a:p>
          <a:p>
            <a:pPr lvl="1"/>
            <a:r>
              <a:t>Deuxième niveau</a:t>
            </a:r>
          </a:p>
          <a:p>
            <a:pPr lvl="2"/>
            <a:r>
              <a:t>Troisième niveau</a:t>
            </a:r>
          </a:p>
          <a:p>
            <a:pPr lvl="3"/>
            <a:r>
              <a:t>Quatrième niveau</a:t>
            </a:r>
          </a:p>
          <a:p>
            <a:pPr lvl="4"/>
            <a:r>
              <a:t>Cinquième niveau</a:t>
            </a:r>
          </a:p>
        </p:txBody>
      </p:sp>
      <p:sp>
        <p:nvSpPr>
          <p:cNvPr id="122" name="Shape 122"/>
          <p:cNvSpPr>
            <a:spLocks noGrp="1"/>
          </p:cNvSpPr>
          <p:nvPr>
            <p:ph type="sldNum" sz="quarter" idx="2"/>
          </p:nvPr>
        </p:nvSpPr>
        <p:spPr>
          <a:xfrm>
            <a:off x="9166884" y="7092473"/>
            <a:ext cx="220004" cy="231141"/>
          </a:xfrm>
          <a:prstGeom prst="rect">
            <a:avLst/>
          </a:prstGeom>
        </p:spPr>
        <p:txBody>
          <a:bodyPr lIns="45719" tIns="45719" rIns="45719" bIns="45719" anchor="ctr"/>
          <a:lstStyle>
            <a:lvl1pPr defTabSz="755650">
              <a:tabLst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693737" y="403225"/>
            <a:ext cx="8693151" cy="14605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tIns="45719" rIns="45719" bIns="45719">
            <a:normAutofit/>
          </a:bodyPr>
          <a:lstStyle>
            <a:lvl1pPr algn="l" defTabSz="755650">
              <a:lnSpc>
                <a:spcPct val="90000"/>
              </a:lnSpc>
              <a:defRPr sz="3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Modifiez le style du titre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xfrm>
            <a:off x="693737" y="2012950"/>
            <a:ext cx="8693151" cy="479583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tIns="45719" rIns="45719" bIns="45719">
            <a:normAutofit/>
          </a:bodyPr>
          <a:lstStyle>
            <a:lvl1pPr marL="188912" indent="-188912" defTabSz="755650">
              <a:lnSpc>
                <a:spcPct val="90000"/>
              </a:lnSpc>
              <a:spcBef>
                <a:spcPts val="800"/>
              </a:spcBef>
              <a:buSzPct val="100000"/>
              <a:buFont typeface="Arial"/>
              <a:buChar char="•"/>
              <a:defRPr sz="2300">
                <a:latin typeface="Calibri"/>
                <a:ea typeface="Calibri"/>
                <a:cs typeface="Calibri"/>
                <a:sym typeface="Calibri"/>
              </a:defRPr>
            </a:lvl1pPr>
            <a:lvl2pPr marL="606508" indent="-228683" defTabSz="755650">
              <a:lnSpc>
                <a:spcPct val="90000"/>
              </a:lnSpc>
              <a:spcBef>
                <a:spcPts val="800"/>
              </a:spcBef>
              <a:buSzPct val="100000"/>
              <a:buFont typeface="Arial"/>
              <a:buChar char="•"/>
              <a:defRPr sz="2300">
                <a:latin typeface="Calibri"/>
                <a:ea typeface="Calibri"/>
                <a:cs typeface="Calibri"/>
                <a:sym typeface="Calibri"/>
              </a:defRPr>
            </a:lvl2pPr>
            <a:lvl3pPr marL="1027211" indent="-271561" defTabSz="755650">
              <a:lnSpc>
                <a:spcPct val="90000"/>
              </a:lnSpc>
              <a:spcBef>
                <a:spcPts val="800"/>
              </a:spcBef>
              <a:buSzPct val="100000"/>
              <a:buFont typeface="Arial"/>
              <a:buChar char="•"/>
              <a:defRPr sz="2300">
                <a:latin typeface="Calibri"/>
                <a:ea typeface="Calibri"/>
                <a:cs typeface="Calibri"/>
                <a:sym typeface="Calibri"/>
              </a:defRPr>
            </a:lvl3pPr>
            <a:lvl4pPr marL="1443831" indent="-310356" defTabSz="755650">
              <a:lnSpc>
                <a:spcPct val="90000"/>
              </a:lnSpc>
              <a:spcBef>
                <a:spcPts val="800"/>
              </a:spcBef>
              <a:buSzPct val="100000"/>
              <a:buFont typeface="Arial"/>
              <a:buChar char="•"/>
              <a:defRPr sz="2300">
                <a:latin typeface="Calibri"/>
                <a:ea typeface="Calibri"/>
                <a:cs typeface="Calibri"/>
                <a:sym typeface="Calibri"/>
              </a:defRPr>
            </a:lvl4pPr>
            <a:lvl5pPr marL="1752688" indent="-241388" defTabSz="755650">
              <a:lnSpc>
                <a:spcPct val="90000"/>
              </a:lnSpc>
              <a:spcBef>
                <a:spcPts val="800"/>
              </a:spcBef>
              <a:buSzPct val="100000"/>
              <a:buFont typeface="Arial"/>
              <a:buChar char="•"/>
              <a:defRPr sz="23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Modifiez les styles du texte du masque</a:t>
            </a:r>
          </a:p>
          <a:p>
            <a:pPr lvl="1"/>
            <a:r>
              <a:t>Deuxième niveau</a:t>
            </a:r>
          </a:p>
          <a:p>
            <a:pPr lvl="2"/>
            <a:r>
              <a:t>Troisième niveau</a:t>
            </a:r>
          </a:p>
          <a:p>
            <a:pPr lvl="3"/>
            <a:r>
              <a:t>Quatrième niveau</a:t>
            </a:r>
          </a:p>
          <a:p>
            <a:pPr lvl="4"/>
            <a:r>
              <a:t>Cinquième niveau</a:t>
            </a: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xfrm>
            <a:off x="9166884" y="7092473"/>
            <a:ext cx="220004" cy="231141"/>
          </a:xfrm>
          <a:prstGeom prst="rect">
            <a:avLst/>
          </a:prstGeom>
        </p:spPr>
        <p:txBody>
          <a:bodyPr lIns="45719" tIns="45719" rIns="45719" bIns="45719" anchor="ctr"/>
          <a:lstStyle>
            <a:lvl1pPr defTabSz="755650">
              <a:tabLst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</a:tabLst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xfrm>
            <a:off x="693737" y="403225"/>
            <a:ext cx="8693151" cy="14605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tIns="45719" rIns="45719" bIns="45719">
            <a:normAutofit/>
          </a:bodyPr>
          <a:lstStyle>
            <a:lvl1pPr algn="l" defTabSz="755650">
              <a:lnSpc>
                <a:spcPct val="90000"/>
              </a:lnSpc>
              <a:defRPr sz="3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Modifiez le style du titre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idx="1"/>
          </p:nvPr>
        </p:nvSpPr>
        <p:spPr>
          <a:xfrm>
            <a:off x="693737" y="2012950"/>
            <a:ext cx="8693151" cy="479583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tIns="45719" rIns="45719" bIns="45719">
            <a:normAutofit/>
          </a:bodyPr>
          <a:lstStyle>
            <a:lvl1pPr marL="188912" indent="-188912" defTabSz="755650">
              <a:lnSpc>
                <a:spcPct val="90000"/>
              </a:lnSpc>
              <a:spcBef>
                <a:spcPts val="800"/>
              </a:spcBef>
              <a:buSzPct val="100000"/>
              <a:buFont typeface="Arial"/>
              <a:buChar char="•"/>
              <a:defRPr sz="2300">
                <a:latin typeface="Calibri"/>
                <a:ea typeface="Calibri"/>
                <a:cs typeface="Calibri"/>
                <a:sym typeface="Calibri"/>
              </a:defRPr>
            </a:lvl1pPr>
            <a:lvl2pPr marL="606508" indent="-228683" defTabSz="755650">
              <a:lnSpc>
                <a:spcPct val="90000"/>
              </a:lnSpc>
              <a:spcBef>
                <a:spcPts val="800"/>
              </a:spcBef>
              <a:buSzPct val="100000"/>
              <a:buFont typeface="Arial"/>
              <a:buChar char="•"/>
              <a:defRPr sz="2300">
                <a:latin typeface="Calibri"/>
                <a:ea typeface="Calibri"/>
                <a:cs typeface="Calibri"/>
                <a:sym typeface="Calibri"/>
              </a:defRPr>
            </a:lvl2pPr>
            <a:lvl3pPr marL="1027211" indent="-271561" defTabSz="755650">
              <a:lnSpc>
                <a:spcPct val="90000"/>
              </a:lnSpc>
              <a:spcBef>
                <a:spcPts val="800"/>
              </a:spcBef>
              <a:buSzPct val="100000"/>
              <a:buFont typeface="Arial"/>
              <a:buChar char="•"/>
              <a:defRPr sz="2300">
                <a:latin typeface="Calibri"/>
                <a:ea typeface="Calibri"/>
                <a:cs typeface="Calibri"/>
                <a:sym typeface="Calibri"/>
              </a:defRPr>
            </a:lvl3pPr>
            <a:lvl4pPr marL="1443831" indent="-310356" defTabSz="755650">
              <a:lnSpc>
                <a:spcPct val="90000"/>
              </a:lnSpc>
              <a:spcBef>
                <a:spcPts val="800"/>
              </a:spcBef>
              <a:buSzPct val="100000"/>
              <a:buFont typeface="Arial"/>
              <a:buChar char="•"/>
              <a:defRPr sz="2300">
                <a:latin typeface="Calibri"/>
                <a:ea typeface="Calibri"/>
                <a:cs typeface="Calibri"/>
                <a:sym typeface="Calibri"/>
              </a:defRPr>
            </a:lvl4pPr>
            <a:lvl5pPr marL="1752688" indent="-241388" defTabSz="755650">
              <a:lnSpc>
                <a:spcPct val="90000"/>
              </a:lnSpc>
              <a:spcBef>
                <a:spcPts val="800"/>
              </a:spcBef>
              <a:buSzPct val="100000"/>
              <a:buFont typeface="Arial"/>
              <a:buChar char="•"/>
              <a:defRPr sz="23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Modifiez les styles du texte du masque</a:t>
            </a:r>
          </a:p>
          <a:p>
            <a:pPr lvl="1"/>
            <a:r>
              <a:t>Deuxième niveau</a:t>
            </a:r>
          </a:p>
          <a:p>
            <a:pPr lvl="2"/>
            <a:r>
              <a:t>Troisième niveau</a:t>
            </a:r>
          </a:p>
          <a:p>
            <a:pPr lvl="3"/>
            <a:r>
              <a:t>Quatrième niveau</a:t>
            </a:r>
          </a:p>
          <a:p>
            <a:pPr lvl="4"/>
            <a:r>
              <a:t>Cinquième niveau</a:t>
            </a:r>
          </a:p>
        </p:txBody>
      </p:sp>
      <p:sp>
        <p:nvSpPr>
          <p:cNvPr id="36" name="Shape 36"/>
          <p:cNvSpPr>
            <a:spLocks noGrp="1"/>
          </p:cNvSpPr>
          <p:nvPr>
            <p:ph type="sldNum" sz="quarter" idx="2"/>
          </p:nvPr>
        </p:nvSpPr>
        <p:spPr>
          <a:xfrm>
            <a:off x="9166884" y="7092473"/>
            <a:ext cx="220004" cy="231141"/>
          </a:xfrm>
          <a:prstGeom prst="rect">
            <a:avLst/>
          </a:prstGeom>
        </p:spPr>
        <p:txBody>
          <a:bodyPr lIns="45719" tIns="45719" rIns="45719" bIns="45719" anchor="ctr"/>
          <a:lstStyle>
            <a:lvl1pPr defTabSz="755650">
              <a:tabLst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sldNum" sz="quarter" idx="2"/>
          </p:nvPr>
        </p:nvSpPr>
        <p:spPr>
          <a:xfrm>
            <a:off x="9166884" y="7092473"/>
            <a:ext cx="220004" cy="231141"/>
          </a:xfrm>
          <a:prstGeom prst="rect">
            <a:avLst/>
          </a:prstGeom>
        </p:spPr>
        <p:txBody>
          <a:bodyPr lIns="45719" tIns="45719" rIns="45719" bIns="45719" anchor="ctr"/>
          <a:lstStyle>
            <a:lvl1pPr defTabSz="755650">
              <a:tabLst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/>
          </p:cNvSpPr>
          <p:nvPr>
            <p:ph type="title"/>
          </p:nvPr>
        </p:nvSpPr>
        <p:spPr>
          <a:xfrm>
            <a:off x="693737" y="403225"/>
            <a:ext cx="8693151" cy="14605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tIns="45719" rIns="45719" bIns="45719">
            <a:normAutofit/>
          </a:bodyPr>
          <a:lstStyle>
            <a:lvl1pPr algn="l" defTabSz="755650">
              <a:lnSpc>
                <a:spcPct val="90000"/>
              </a:lnSpc>
              <a:defRPr sz="3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Modifiez le style du titre</a:t>
            </a:r>
          </a:p>
        </p:txBody>
      </p:sp>
      <p:sp>
        <p:nvSpPr>
          <p:cNvPr id="51" name="Shape 51"/>
          <p:cNvSpPr>
            <a:spLocks noGrp="1"/>
          </p:cNvSpPr>
          <p:nvPr>
            <p:ph type="body" idx="1"/>
          </p:nvPr>
        </p:nvSpPr>
        <p:spPr>
          <a:xfrm>
            <a:off x="693737" y="2012950"/>
            <a:ext cx="8693151" cy="479583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tIns="45719" rIns="45719" bIns="45719">
            <a:normAutofit/>
          </a:bodyPr>
          <a:lstStyle>
            <a:lvl1pPr marL="188912" indent="-188912" defTabSz="755650">
              <a:lnSpc>
                <a:spcPct val="90000"/>
              </a:lnSpc>
              <a:spcBef>
                <a:spcPts val="800"/>
              </a:spcBef>
              <a:buSzPct val="100000"/>
              <a:buFont typeface="Arial"/>
              <a:buChar char="•"/>
              <a:defRPr sz="2300">
                <a:latin typeface="Calibri"/>
                <a:ea typeface="Calibri"/>
                <a:cs typeface="Calibri"/>
                <a:sym typeface="Calibri"/>
              </a:defRPr>
            </a:lvl1pPr>
            <a:lvl2pPr marL="606508" indent="-228683" defTabSz="755650">
              <a:lnSpc>
                <a:spcPct val="90000"/>
              </a:lnSpc>
              <a:spcBef>
                <a:spcPts val="800"/>
              </a:spcBef>
              <a:buSzPct val="100000"/>
              <a:buFont typeface="Arial"/>
              <a:buChar char="•"/>
              <a:defRPr sz="2300">
                <a:latin typeface="Calibri"/>
                <a:ea typeface="Calibri"/>
                <a:cs typeface="Calibri"/>
                <a:sym typeface="Calibri"/>
              </a:defRPr>
            </a:lvl2pPr>
            <a:lvl3pPr marL="1027211" indent="-271561" defTabSz="755650">
              <a:lnSpc>
                <a:spcPct val="90000"/>
              </a:lnSpc>
              <a:spcBef>
                <a:spcPts val="800"/>
              </a:spcBef>
              <a:buSzPct val="100000"/>
              <a:buFont typeface="Arial"/>
              <a:buChar char="•"/>
              <a:defRPr sz="2300">
                <a:latin typeface="Calibri"/>
                <a:ea typeface="Calibri"/>
                <a:cs typeface="Calibri"/>
                <a:sym typeface="Calibri"/>
              </a:defRPr>
            </a:lvl3pPr>
            <a:lvl4pPr marL="1443831" indent="-310356" defTabSz="755650">
              <a:lnSpc>
                <a:spcPct val="90000"/>
              </a:lnSpc>
              <a:spcBef>
                <a:spcPts val="800"/>
              </a:spcBef>
              <a:buSzPct val="100000"/>
              <a:buFont typeface="Arial"/>
              <a:buChar char="•"/>
              <a:defRPr sz="2300">
                <a:latin typeface="Calibri"/>
                <a:ea typeface="Calibri"/>
                <a:cs typeface="Calibri"/>
                <a:sym typeface="Calibri"/>
              </a:defRPr>
            </a:lvl4pPr>
            <a:lvl5pPr marL="1752688" indent="-241388" defTabSz="755650">
              <a:lnSpc>
                <a:spcPct val="90000"/>
              </a:lnSpc>
              <a:spcBef>
                <a:spcPts val="800"/>
              </a:spcBef>
              <a:buSzPct val="100000"/>
              <a:buFont typeface="Arial"/>
              <a:buChar char="•"/>
              <a:defRPr sz="23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Modifiez les styles du texte du masque</a:t>
            </a:r>
          </a:p>
          <a:p>
            <a:pPr lvl="1"/>
            <a:r>
              <a:t>Deuxième niveau</a:t>
            </a:r>
          </a:p>
          <a:p>
            <a:pPr lvl="2"/>
            <a:r>
              <a:t>Troisième niveau</a:t>
            </a:r>
          </a:p>
          <a:p>
            <a:pPr lvl="3"/>
            <a:r>
              <a:t>Quatrième niveau</a:t>
            </a:r>
          </a:p>
          <a:p>
            <a:pPr lvl="4"/>
            <a:r>
              <a:t>Cinquième niveau</a:t>
            </a:r>
          </a:p>
        </p:txBody>
      </p:sp>
      <p:sp>
        <p:nvSpPr>
          <p:cNvPr id="52" name="Shape 52"/>
          <p:cNvSpPr>
            <a:spLocks noGrp="1"/>
          </p:cNvSpPr>
          <p:nvPr>
            <p:ph type="sldNum" sz="quarter" idx="2"/>
          </p:nvPr>
        </p:nvSpPr>
        <p:spPr>
          <a:xfrm>
            <a:off x="9166884" y="7092473"/>
            <a:ext cx="220004" cy="231141"/>
          </a:xfrm>
          <a:prstGeom prst="rect">
            <a:avLst/>
          </a:prstGeom>
        </p:spPr>
        <p:txBody>
          <a:bodyPr lIns="45719" tIns="45719" rIns="45719" bIns="45719" anchor="ctr"/>
          <a:lstStyle>
            <a:lvl1pPr defTabSz="755650">
              <a:tabLst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/>
          </p:cNvSpPr>
          <p:nvPr>
            <p:ph type="sldNum" sz="quarter" idx="2"/>
          </p:nvPr>
        </p:nvSpPr>
        <p:spPr>
          <a:xfrm>
            <a:off x="9166884" y="7092473"/>
            <a:ext cx="220004" cy="231141"/>
          </a:xfrm>
          <a:prstGeom prst="rect">
            <a:avLst/>
          </a:prstGeom>
        </p:spPr>
        <p:txBody>
          <a:bodyPr lIns="45719" tIns="45719" rIns="45719" bIns="45719" anchor="ctr"/>
          <a:lstStyle>
            <a:lvl1pPr defTabSz="755650">
              <a:tabLst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xfrm>
            <a:off x="693737" y="403225"/>
            <a:ext cx="8693151" cy="14605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tIns="45719" rIns="45719" bIns="45719">
            <a:normAutofit/>
          </a:bodyPr>
          <a:lstStyle>
            <a:lvl1pPr algn="l" defTabSz="755650">
              <a:lnSpc>
                <a:spcPct val="90000"/>
              </a:lnSpc>
              <a:defRPr sz="3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Modifiez le style du titre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idx="1"/>
          </p:nvPr>
        </p:nvSpPr>
        <p:spPr>
          <a:xfrm>
            <a:off x="693737" y="2012950"/>
            <a:ext cx="8693151" cy="479583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tIns="45719" rIns="45719" bIns="45719">
            <a:normAutofit/>
          </a:bodyPr>
          <a:lstStyle>
            <a:lvl1pPr marL="188912" indent="-188912" defTabSz="755650">
              <a:lnSpc>
                <a:spcPct val="90000"/>
              </a:lnSpc>
              <a:spcBef>
                <a:spcPts val="800"/>
              </a:spcBef>
              <a:buSzPct val="100000"/>
              <a:buFont typeface="Arial"/>
              <a:buChar char="•"/>
              <a:defRPr sz="2300">
                <a:latin typeface="Calibri"/>
                <a:ea typeface="Calibri"/>
                <a:cs typeface="Calibri"/>
                <a:sym typeface="Calibri"/>
              </a:defRPr>
            </a:lvl1pPr>
            <a:lvl2pPr marL="606508" indent="-228683" defTabSz="755650">
              <a:lnSpc>
                <a:spcPct val="90000"/>
              </a:lnSpc>
              <a:spcBef>
                <a:spcPts val="800"/>
              </a:spcBef>
              <a:buSzPct val="100000"/>
              <a:buFont typeface="Arial"/>
              <a:buChar char="•"/>
              <a:defRPr sz="2300">
                <a:latin typeface="Calibri"/>
                <a:ea typeface="Calibri"/>
                <a:cs typeface="Calibri"/>
                <a:sym typeface="Calibri"/>
              </a:defRPr>
            </a:lvl2pPr>
            <a:lvl3pPr marL="1027211" indent="-271561" defTabSz="755650">
              <a:lnSpc>
                <a:spcPct val="90000"/>
              </a:lnSpc>
              <a:spcBef>
                <a:spcPts val="800"/>
              </a:spcBef>
              <a:buSzPct val="100000"/>
              <a:buFont typeface="Arial"/>
              <a:buChar char="•"/>
              <a:defRPr sz="2300">
                <a:latin typeface="Calibri"/>
                <a:ea typeface="Calibri"/>
                <a:cs typeface="Calibri"/>
                <a:sym typeface="Calibri"/>
              </a:defRPr>
            </a:lvl3pPr>
            <a:lvl4pPr marL="1443831" indent="-310356" defTabSz="755650">
              <a:lnSpc>
                <a:spcPct val="90000"/>
              </a:lnSpc>
              <a:spcBef>
                <a:spcPts val="800"/>
              </a:spcBef>
              <a:buSzPct val="100000"/>
              <a:buFont typeface="Arial"/>
              <a:buChar char="•"/>
              <a:defRPr sz="2300">
                <a:latin typeface="Calibri"/>
                <a:ea typeface="Calibri"/>
                <a:cs typeface="Calibri"/>
                <a:sym typeface="Calibri"/>
              </a:defRPr>
            </a:lvl4pPr>
            <a:lvl5pPr marL="1752688" indent="-241388" defTabSz="755650">
              <a:lnSpc>
                <a:spcPct val="90000"/>
              </a:lnSpc>
              <a:spcBef>
                <a:spcPts val="800"/>
              </a:spcBef>
              <a:buSzPct val="100000"/>
              <a:buFont typeface="Arial"/>
              <a:buChar char="•"/>
              <a:defRPr sz="23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Modifiez les styles du texte du masque</a:t>
            </a:r>
          </a:p>
          <a:p>
            <a:pPr lvl="1"/>
            <a:r>
              <a:t>Deuxième niveau</a:t>
            </a:r>
          </a:p>
          <a:p>
            <a:pPr lvl="2"/>
            <a:r>
              <a:t>Troisième niveau</a:t>
            </a:r>
          </a:p>
          <a:p>
            <a:pPr lvl="3"/>
            <a:r>
              <a:t>Quatrième niveau</a:t>
            </a:r>
          </a:p>
          <a:p>
            <a:pPr lvl="4"/>
            <a:r>
              <a:t>Cinquième niveau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xfrm>
            <a:off x="9166884" y="7092473"/>
            <a:ext cx="220004" cy="231141"/>
          </a:xfrm>
          <a:prstGeom prst="rect">
            <a:avLst/>
          </a:prstGeom>
        </p:spPr>
        <p:txBody>
          <a:bodyPr lIns="45719" tIns="45719" rIns="45719" bIns="45719" anchor="ctr"/>
          <a:lstStyle>
            <a:lvl1pPr defTabSz="755650">
              <a:tabLst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title"/>
          </p:nvPr>
        </p:nvSpPr>
        <p:spPr>
          <a:xfrm>
            <a:off x="693737" y="403225"/>
            <a:ext cx="8693151" cy="146050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tIns="45719" rIns="45719" bIns="45719">
            <a:normAutofit/>
          </a:bodyPr>
          <a:lstStyle>
            <a:lvl1pPr algn="l" defTabSz="755650">
              <a:lnSpc>
                <a:spcPct val="90000"/>
              </a:lnSpc>
              <a:defRPr sz="3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Modifiez le style du titre</a:t>
            </a:r>
          </a:p>
        </p:txBody>
      </p:sp>
      <p:sp>
        <p:nvSpPr>
          <p:cNvPr id="76" name="Shape 76"/>
          <p:cNvSpPr>
            <a:spLocks noGrp="1"/>
          </p:cNvSpPr>
          <p:nvPr>
            <p:ph type="body" idx="1"/>
          </p:nvPr>
        </p:nvSpPr>
        <p:spPr>
          <a:xfrm>
            <a:off x="693737" y="2012950"/>
            <a:ext cx="8693151" cy="4795838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tIns="45719" rIns="45719" bIns="45719">
            <a:normAutofit/>
          </a:bodyPr>
          <a:lstStyle>
            <a:lvl1pPr marL="188912" indent="-188912" defTabSz="755650">
              <a:lnSpc>
                <a:spcPct val="90000"/>
              </a:lnSpc>
              <a:spcBef>
                <a:spcPts val="800"/>
              </a:spcBef>
              <a:buSzPct val="100000"/>
              <a:buFont typeface="Arial"/>
              <a:buChar char="•"/>
              <a:defRPr sz="2300">
                <a:latin typeface="Calibri"/>
                <a:ea typeface="Calibri"/>
                <a:cs typeface="Calibri"/>
                <a:sym typeface="Calibri"/>
              </a:defRPr>
            </a:lvl1pPr>
            <a:lvl2pPr marL="606508" indent="-228683" defTabSz="755650">
              <a:lnSpc>
                <a:spcPct val="90000"/>
              </a:lnSpc>
              <a:spcBef>
                <a:spcPts val="800"/>
              </a:spcBef>
              <a:buSzPct val="100000"/>
              <a:buFont typeface="Arial"/>
              <a:buChar char="•"/>
              <a:defRPr sz="2300">
                <a:latin typeface="Calibri"/>
                <a:ea typeface="Calibri"/>
                <a:cs typeface="Calibri"/>
                <a:sym typeface="Calibri"/>
              </a:defRPr>
            </a:lvl2pPr>
            <a:lvl3pPr marL="1027211" indent="-271561" defTabSz="755650">
              <a:lnSpc>
                <a:spcPct val="90000"/>
              </a:lnSpc>
              <a:spcBef>
                <a:spcPts val="800"/>
              </a:spcBef>
              <a:buSzPct val="100000"/>
              <a:buFont typeface="Arial"/>
              <a:buChar char="•"/>
              <a:defRPr sz="2300">
                <a:latin typeface="Calibri"/>
                <a:ea typeface="Calibri"/>
                <a:cs typeface="Calibri"/>
                <a:sym typeface="Calibri"/>
              </a:defRPr>
            </a:lvl3pPr>
            <a:lvl4pPr marL="1443831" indent="-310356" defTabSz="755650">
              <a:lnSpc>
                <a:spcPct val="90000"/>
              </a:lnSpc>
              <a:spcBef>
                <a:spcPts val="800"/>
              </a:spcBef>
              <a:buSzPct val="100000"/>
              <a:buFont typeface="Arial"/>
              <a:buChar char="•"/>
              <a:defRPr sz="2300">
                <a:latin typeface="Calibri"/>
                <a:ea typeface="Calibri"/>
                <a:cs typeface="Calibri"/>
                <a:sym typeface="Calibri"/>
              </a:defRPr>
            </a:lvl4pPr>
            <a:lvl5pPr marL="1752688" indent="-241388" defTabSz="755650">
              <a:lnSpc>
                <a:spcPct val="90000"/>
              </a:lnSpc>
              <a:spcBef>
                <a:spcPts val="800"/>
              </a:spcBef>
              <a:buSzPct val="100000"/>
              <a:buFont typeface="Arial"/>
              <a:buChar char="•"/>
              <a:defRPr sz="23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Modifiez les styles du texte du masque</a:t>
            </a:r>
          </a:p>
          <a:p>
            <a:pPr lvl="1"/>
            <a:r>
              <a:t>Deuxième niveau</a:t>
            </a:r>
          </a:p>
          <a:p>
            <a:pPr lvl="2"/>
            <a:r>
              <a:t>Troisième niveau</a:t>
            </a:r>
          </a:p>
          <a:p>
            <a:pPr lvl="3"/>
            <a:r>
              <a:t>Quatrième niveau</a:t>
            </a:r>
          </a:p>
          <a:p>
            <a:pPr lvl="4"/>
            <a:r>
              <a:t>Cinquième niveau</a:t>
            </a:r>
          </a:p>
        </p:txBody>
      </p:sp>
      <p:sp>
        <p:nvSpPr>
          <p:cNvPr id="77" name="Shape 77"/>
          <p:cNvSpPr>
            <a:spLocks noGrp="1"/>
          </p:cNvSpPr>
          <p:nvPr>
            <p:ph type="sldNum" sz="quarter" idx="2"/>
          </p:nvPr>
        </p:nvSpPr>
        <p:spPr>
          <a:xfrm>
            <a:off x="9166884" y="7092473"/>
            <a:ext cx="220004" cy="231141"/>
          </a:xfrm>
          <a:prstGeom prst="rect">
            <a:avLst/>
          </a:prstGeom>
        </p:spPr>
        <p:txBody>
          <a:bodyPr lIns="45719" tIns="45719" rIns="45719" bIns="45719" anchor="ctr"/>
          <a:lstStyle>
            <a:lvl1pPr defTabSz="755650">
              <a:tabLst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503555" y="101453"/>
            <a:ext cx="9063990" cy="166173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503555" y="1763183"/>
            <a:ext cx="9063990" cy="5793317"/>
          </a:xfrm>
          <a:prstGeom prst="rect">
            <a:avLst/>
          </a:prstGeom>
          <a:ln w="12700"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9382124" y="6886575"/>
            <a:ext cx="190501" cy="19564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r" defTabSz="914400">
              <a:lnSpc>
                <a:spcPct val="93000"/>
              </a:lnSpc>
              <a:tabLst>
                <a:tab pos="723900" algn="l"/>
                <a:tab pos="1447800" algn="l"/>
                <a:tab pos="2171700" algn="l"/>
              </a:tabLst>
              <a:defRPr sz="1400">
                <a:latin typeface="+mn-lt"/>
                <a:ea typeface="+mn-ea"/>
                <a:cs typeface="+mn-cs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ct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9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ct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9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ct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9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ct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9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ct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9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457200" algn="ct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9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914400" algn="ct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9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1371600" algn="ct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9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1828800" algn="ctr" defTabSz="449262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9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42900" marR="0" indent="-342900" algn="l" defTabSz="449262" rtl="0" latinLnBrk="0">
        <a:lnSpc>
          <a:spcPct val="93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342900" marR="0" indent="114300" algn="l" defTabSz="449262" rtl="0" latinLnBrk="0">
        <a:lnSpc>
          <a:spcPct val="93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342900" marR="0" indent="571500" algn="l" defTabSz="449262" rtl="0" latinLnBrk="0">
        <a:lnSpc>
          <a:spcPct val="93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342900" marR="0" indent="1028700" algn="l" defTabSz="449262" rtl="0" latinLnBrk="0">
        <a:lnSpc>
          <a:spcPct val="93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342900" marR="0" indent="1485900" algn="l" defTabSz="449262" rtl="0" latinLnBrk="0">
        <a:lnSpc>
          <a:spcPct val="93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342900" marR="0" indent="1943100" algn="l" defTabSz="449262" rtl="0" latinLnBrk="0">
        <a:lnSpc>
          <a:spcPct val="93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42900" marR="0" indent="2400300" algn="l" defTabSz="449262" rtl="0" latinLnBrk="0">
        <a:lnSpc>
          <a:spcPct val="93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42900" marR="0" indent="2857500" algn="l" defTabSz="449262" rtl="0" latinLnBrk="0">
        <a:lnSpc>
          <a:spcPct val="93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342900" marR="0" indent="3314700" algn="l" defTabSz="449262" rtl="0" latinLnBrk="0">
        <a:lnSpc>
          <a:spcPct val="93000"/>
        </a:lnSpc>
        <a:spcBef>
          <a:spcPts val="1500"/>
        </a:spcBef>
        <a:spcAft>
          <a:spcPts val="0"/>
        </a:spcAft>
        <a:buClrTx/>
        <a:buSzTx/>
        <a:buFontTx/>
        <a:buNone/>
        <a:tabLst/>
        <a:defRPr sz="35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723900" algn="l"/>
          <a:tab pos="1447800" algn="l"/>
          <a:tab pos="2171700" algn="l"/>
        </a:tabLst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1pPr>
      <a:lvl2pPr marL="0" marR="0" indent="457200" algn="r" defTabSz="914400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723900" algn="l"/>
          <a:tab pos="1447800" algn="l"/>
          <a:tab pos="2171700" algn="l"/>
        </a:tabLst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2pPr>
      <a:lvl3pPr marL="0" marR="0" indent="914400" algn="r" defTabSz="914400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723900" algn="l"/>
          <a:tab pos="1447800" algn="l"/>
          <a:tab pos="2171700" algn="l"/>
        </a:tabLst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3pPr>
      <a:lvl4pPr marL="0" marR="0" indent="1371600" algn="r" defTabSz="914400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723900" algn="l"/>
          <a:tab pos="1447800" algn="l"/>
          <a:tab pos="2171700" algn="l"/>
        </a:tabLst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4pPr>
      <a:lvl5pPr marL="0" marR="0" indent="1828800" algn="r" defTabSz="914400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723900" algn="l"/>
          <a:tab pos="1447800" algn="l"/>
          <a:tab pos="2171700" algn="l"/>
        </a:tabLst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5pPr>
      <a:lvl6pPr marL="0" marR="0" indent="0" algn="r" defTabSz="914400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723900" algn="l"/>
          <a:tab pos="1447800" algn="l"/>
          <a:tab pos="2171700" algn="l"/>
        </a:tabLst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6pPr>
      <a:lvl7pPr marL="0" marR="0" indent="0" algn="r" defTabSz="914400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723900" algn="l"/>
          <a:tab pos="1447800" algn="l"/>
          <a:tab pos="2171700" algn="l"/>
        </a:tabLst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7pPr>
      <a:lvl8pPr marL="0" marR="0" indent="0" algn="r" defTabSz="914400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723900" algn="l"/>
          <a:tab pos="1447800" algn="l"/>
          <a:tab pos="2171700" algn="l"/>
        </a:tabLst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8pPr>
      <a:lvl9pPr marL="0" marR="0" indent="0" algn="r" defTabSz="914400" rtl="0" latinLnBrk="0">
        <a:lnSpc>
          <a:spcPct val="930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723900" algn="l"/>
          <a:tab pos="1447800" algn="l"/>
          <a:tab pos="2171700" algn="l"/>
        </a:tabLst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6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eg"/><Relationship Id="rId5" Type="http://schemas.openxmlformats.org/officeDocument/2006/relationships/hyperlink" Target="http://www.guinee.cadastreminier.org)/" TargetMode="Externa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jpe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eg"/><Relationship Id="rId5" Type="http://schemas.openxmlformats.org/officeDocument/2006/relationships/image" Target="../media/image28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3" Type="http://schemas.openxmlformats.org/officeDocument/2006/relationships/image" Target="../media/image30.png"/><Relationship Id="rId21" Type="http://schemas.openxmlformats.org/officeDocument/2006/relationships/image" Target="../media/image46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image" Target="../media/image29.png"/><Relationship Id="rId16" Type="http://schemas.openxmlformats.org/officeDocument/2006/relationships/image" Target="../media/image43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8.jpe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23" Type="http://schemas.openxmlformats.org/officeDocument/2006/relationships/image" Target="../media/image47.png"/><Relationship Id="rId10" Type="http://schemas.openxmlformats.org/officeDocument/2006/relationships/image" Target="../media/image37.jpeg"/><Relationship Id="rId19" Type="http://schemas.openxmlformats.org/officeDocument/2006/relationships/image" Target="../media/image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2.png"/><Relationship Id="rId18" Type="http://schemas.openxmlformats.org/officeDocument/2006/relationships/image" Target="../media/image56.png"/><Relationship Id="rId3" Type="http://schemas.openxmlformats.org/officeDocument/2006/relationships/image" Target="../media/image35.png"/><Relationship Id="rId21" Type="http://schemas.openxmlformats.org/officeDocument/2006/relationships/image" Target="../media/image59.png"/><Relationship Id="rId7" Type="http://schemas.openxmlformats.org/officeDocument/2006/relationships/image" Target="../media/image50.png"/><Relationship Id="rId12" Type="http://schemas.openxmlformats.org/officeDocument/2006/relationships/image" Target="../media/image47.png"/><Relationship Id="rId17" Type="http://schemas.openxmlformats.org/officeDocument/2006/relationships/image" Target="../media/image55.png"/><Relationship Id="rId2" Type="http://schemas.openxmlformats.org/officeDocument/2006/relationships/image" Target="../media/image1.png"/><Relationship Id="rId16" Type="http://schemas.openxmlformats.org/officeDocument/2006/relationships/image" Target="../media/image54.sv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11" Type="http://schemas.openxmlformats.org/officeDocument/2006/relationships/image" Target="../media/image8.jpeg"/><Relationship Id="rId5" Type="http://schemas.openxmlformats.org/officeDocument/2006/relationships/image" Target="../media/image49.png"/><Relationship Id="rId15" Type="http://schemas.openxmlformats.org/officeDocument/2006/relationships/image" Target="../media/image53.png"/><Relationship Id="rId10" Type="http://schemas.openxmlformats.org/officeDocument/2006/relationships/image" Target="../media/image41.png"/><Relationship Id="rId19" Type="http://schemas.openxmlformats.org/officeDocument/2006/relationships/image" Target="../media/image57.png"/><Relationship Id="rId4" Type="http://schemas.openxmlformats.org/officeDocument/2006/relationships/image" Target="../media/image48.png"/><Relationship Id="rId9" Type="http://schemas.openxmlformats.org/officeDocument/2006/relationships/image" Target="../media/image51.png"/><Relationship Id="rId1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7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licences.mines.gov.gn" TargetMode="External"/><Relationship Id="rId5" Type="http://schemas.openxmlformats.org/officeDocument/2006/relationships/hyperlink" Target="http://www.guinea.miningcadastre.org" TargetMode="External"/><Relationship Id="rId4" Type="http://schemas.openxmlformats.org/officeDocument/2006/relationships/hyperlink" Target="http://www.mines.gov.gn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/>
          </p:cNvSpPr>
          <p:nvPr>
            <p:ph type="ctrTitle" idx="4294967295"/>
          </p:nvPr>
        </p:nvSpPr>
        <p:spPr>
          <a:xfrm>
            <a:off x="1646766" y="2993495"/>
            <a:ext cx="6048376" cy="40322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>
            <a:normAutofit fontScale="90000"/>
          </a:bodyPr>
          <a:lstStyle/>
          <a:p>
            <a:pPr defTabSz="417814">
              <a:defRPr sz="2604" b="1"/>
            </a:pPr>
            <a:r>
              <a:t>GUINEA</a:t>
            </a:r>
            <a:r>
              <a:rPr b="0"/>
              <a:t>: A TOP MINING DESTINATION</a:t>
            </a:r>
          </a:p>
        </p:txBody>
      </p:sp>
      <p:pic>
        <p:nvPicPr>
          <p:cNvPr id="132" name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0" y="49212"/>
            <a:ext cx="1728788" cy="555626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Shape 133"/>
          <p:cNvSpPr/>
          <p:nvPr/>
        </p:nvSpPr>
        <p:spPr>
          <a:xfrm>
            <a:off x="3522662" y="4146000"/>
            <a:ext cx="6335713" cy="515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r">
              <a:lnSpc>
                <a:spcPct val="93000"/>
              </a:lnSpc>
              <a:defRPr i="1">
                <a:latin typeface="+mn-lt"/>
                <a:ea typeface="+mn-ea"/>
                <a:cs typeface="+mn-cs"/>
                <a:sym typeface="Times New Roman"/>
              </a:defRPr>
            </a:pPr>
            <a:r>
              <a:rPr dirty="0"/>
              <a:t>Minist</a:t>
            </a:r>
            <a:r>
              <a:rPr lang="en-US" dirty="0"/>
              <a:t>ry</a:t>
            </a:r>
            <a:r>
              <a:rPr dirty="0"/>
              <a:t> of Mines and Geology</a:t>
            </a:r>
          </a:p>
          <a:p>
            <a:pPr algn="r">
              <a:lnSpc>
                <a:spcPct val="93000"/>
              </a:lnSpc>
              <a:defRPr i="1">
                <a:latin typeface="+mn-lt"/>
                <a:ea typeface="+mn-ea"/>
                <a:cs typeface="+mn-cs"/>
                <a:sym typeface="Times New Roman"/>
              </a:defRPr>
            </a:pPr>
            <a:r>
              <a:rPr dirty="0"/>
              <a:t>Republic of Guinea</a:t>
            </a:r>
          </a:p>
        </p:txBody>
      </p:sp>
      <p:pic>
        <p:nvPicPr>
          <p:cNvPr id="134" name="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206" y="5681944"/>
            <a:ext cx="3206342" cy="18944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image.png"/>
          <p:cNvPicPr>
            <a:picLocks noChangeAspect="1"/>
          </p:cNvPicPr>
          <p:nvPr/>
        </p:nvPicPr>
        <p:blipFill>
          <a:blip r:embed="rId4"/>
          <a:srcRect t="16706" b="16598"/>
          <a:stretch>
            <a:fillRect/>
          </a:stretch>
        </p:blipFill>
        <p:spPr>
          <a:xfrm>
            <a:off x="6610398" y="5678424"/>
            <a:ext cx="3460702" cy="18601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imag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914" y="5681944"/>
            <a:ext cx="3367271" cy="1894472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Shape 137"/>
          <p:cNvSpPr/>
          <p:nvPr/>
        </p:nvSpPr>
        <p:spPr>
          <a:xfrm>
            <a:off x="287337" y="3635375"/>
            <a:ext cx="9290051" cy="0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9" name="Shape 139"/>
          <p:cNvSpPr/>
          <p:nvPr/>
        </p:nvSpPr>
        <p:spPr>
          <a:xfrm>
            <a:off x="8120584" y="4931125"/>
            <a:ext cx="1857709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/>
            </a:lvl1pPr>
          </a:lstStyle>
          <a:p>
            <a:r>
              <a:t>September 2019</a:t>
            </a:r>
          </a:p>
        </p:txBody>
      </p:sp>
      <p:pic>
        <p:nvPicPr>
          <p:cNvPr id="140" name="pasted-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40" y="2993495"/>
            <a:ext cx="748077" cy="4985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0" y="49212"/>
            <a:ext cx="1728788" cy="555626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Shape 212"/>
          <p:cNvSpPr/>
          <p:nvPr/>
        </p:nvSpPr>
        <p:spPr>
          <a:xfrm>
            <a:off x="673100" y="1001712"/>
            <a:ext cx="9207500" cy="1588"/>
          </a:xfrm>
          <a:prstGeom prst="line">
            <a:avLst/>
          </a:prstGeom>
          <a:ln w="25400">
            <a:solidFill>
              <a:schemeClr val="accent6">
                <a:satOff val="-35873"/>
                <a:lumOff val="-12431"/>
              </a:schemeClr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13" name="Shape 213"/>
          <p:cNvSpPr/>
          <p:nvPr/>
        </p:nvSpPr>
        <p:spPr>
          <a:xfrm>
            <a:off x="534987" y="525491"/>
            <a:ext cx="8212138" cy="34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algn="just" defTabSz="914400">
              <a:lnSpc>
                <a:spcPct val="15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b="1">
                <a:solidFill>
                  <a:schemeClr val="accent6">
                    <a:satOff val="-35873"/>
                    <a:lumOff val="-12431"/>
                  </a:schemeClr>
                </a:solidFill>
              </a:defRPr>
            </a:lvl1pPr>
          </a:lstStyle>
          <a:p>
            <a:r>
              <a:t>1. OVERVIEW OF GUINEA’S MINERAL POTENTIAL</a:t>
            </a:r>
          </a:p>
        </p:txBody>
      </p:sp>
      <p:sp>
        <p:nvSpPr>
          <p:cNvPr id="214" name="Shape 214"/>
          <p:cNvSpPr/>
          <p:nvPr/>
        </p:nvSpPr>
        <p:spPr>
          <a:xfrm>
            <a:off x="673099" y="1143000"/>
            <a:ext cx="1403352" cy="111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 defTabSz="914400">
              <a:tabLst>
                <a:tab pos="723900" algn="l"/>
              </a:tabLst>
              <a:defRPr u="sng"/>
            </a:pPr>
            <a:r>
              <a:t>URANIUM</a:t>
            </a:r>
          </a:p>
          <a:p>
            <a:pPr defTabSz="914400">
              <a:tabLst>
                <a:tab pos="723900" algn="l"/>
              </a:tabLst>
              <a:defRPr sz="1600">
                <a:solidFill>
                  <a:srgbClr val="2F2B2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  <a:p>
            <a:pPr defTabSz="914400">
              <a:tabLst>
                <a:tab pos="723900" algn="l"/>
              </a:tabLst>
              <a:defRPr sz="1600">
                <a:solidFill>
                  <a:srgbClr val="2F2B2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215" name="Shape 215"/>
          <p:cNvSpPr/>
          <p:nvPr/>
        </p:nvSpPr>
        <p:spPr>
          <a:xfrm>
            <a:off x="573086" y="1670050"/>
            <a:ext cx="9407527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180473" indent="-180473" defTabSz="914400">
              <a:lnSpc>
                <a:spcPct val="150000"/>
              </a:lnSpc>
              <a:spcBef>
                <a:spcPts val="2000"/>
              </a:spcBef>
              <a:buSzPct val="60000"/>
              <a:buBlip>
                <a:blip r:embed="rId3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lvl1pPr>
          </a:lstStyle>
          <a:p>
            <a:r>
              <a:rPr dirty="0"/>
              <a:t>Many areas with </a:t>
            </a:r>
            <a:r>
              <a:rPr lang="en-US" dirty="0"/>
              <a:t>very good</a:t>
            </a:r>
            <a:r>
              <a:rPr dirty="0"/>
              <a:t> prospects for uranium mineralization : </a:t>
            </a:r>
            <a:r>
              <a:rPr dirty="0" err="1"/>
              <a:t>Kissidougou</a:t>
            </a:r>
            <a:r>
              <a:rPr dirty="0"/>
              <a:t>, </a:t>
            </a:r>
            <a:r>
              <a:rPr dirty="0" err="1"/>
              <a:t>Kérouané</a:t>
            </a:r>
            <a:r>
              <a:rPr dirty="0"/>
              <a:t>, </a:t>
            </a:r>
            <a:r>
              <a:rPr dirty="0" err="1"/>
              <a:t>Dabola</a:t>
            </a:r>
            <a:r>
              <a:rPr dirty="0"/>
              <a:t>, </a:t>
            </a:r>
            <a:r>
              <a:rPr dirty="0" err="1"/>
              <a:t>N’Zérékoré</a:t>
            </a:r>
            <a:r>
              <a:rPr dirty="0"/>
              <a:t>, Lola.</a:t>
            </a:r>
          </a:p>
        </p:txBody>
      </p:sp>
      <p:pic>
        <p:nvPicPr>
          <p:cNvPr id="216" name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932" y="2941461"/>
            <a:ext cx="6734402" cy="445538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image.png"/>
          <p:cNvPicPr>
            <a:picLocks noChangeAspect="1"/>
          </p:cNvPicPr>
          <p:nvPr/>
        </p:nvPicPr>
        <p:blipFill>
          <a:blip r:embed="rId5"/>
          <a:srcRect r="25151"/>
          <a:stretch>
            <a:fillRect/>
          </a:stretch>
        </p:blipFill>
        <p:spPr>
          <a:xfrm>
            <a:off x="4762" y="9525"/>
            <a:ext cx="288926" cy="75406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BagaNimba14la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3900" y="6807200"/>
            <a:ext cx="447457" cy="7395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0" y="49212"/>
            <a:ext cx="1728788" cy="555626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Shape 221"/>
          <p:cNvSpPr/>
          <p:nvPr/>
        </p:nvSpPr>
        <p:spPr>
          <a:xfrm>
            <a:off x="673100" y="1001712"/>
            <a:ext cx="9207500" cy="1588"/>
          </a:xfrm>
          <a:prstGeom prst="line">
            <a:avLst/>
          </a:prstGeom>
          <a:ln w="25400">
            <a:solidFill>
              <a:schemeClr val="accent6">
                <a:satOff val="-35873"/>
                <a:lumOff val="-12431"/>
              </a:schemeClr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22" name="Shape 222"/>
          <p:cNvSpPr/>
          <p:nvPr/>
        </p:nvSpPr>
        <p:spPr>
          <a:xfrm>
            <a:off x="357187" y="533400"/>
            <a:ext cx="8212138" cy="34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algn="just" defTabSz="914400">
              <a:lnSpc>
                <a:spcPct val="15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b="1">
                <a:solidFill>
                  <a:schemeClr val="accent6">
                    <a:satOff val="-35873"/>
                    <a:lumOff val="-12431"/>
                  </a:schemeClr>
                </a:solidFill>
              </a:defRPr>
            </a:lvl1pPr>
          </a:lstStyle>
          <a:p>
            <a:r>
              <a:t>1. OVERVIEW OF GUINEA’S MINERAL POTENTIAL</a:t>
            </a:r>
          </a:p>
        </p:txBody>
      </p:sp>
      <p:sp>
        <p:nvSpPr>
          <p:cNvPr id="223" name="Shape 223"/>
          <p:cNvSpPr/>
          <p:nvPr/>
        </p:nvSpPr>
        <p:spPr>
          <a:xfrm>
            <a:off x="838200" y="1165712"/>
            <a:ext cx="3175000" cy="61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defTabSz="914400">
              <a:tabLst>
                <a:tab pos="723900" algn="l"/>
                <a:tab pos="1447800" algn="l"/>
                <a:tab pos="2171700" algn="l"/>
                <a:tab pos="2895600" algn="l"/>
              </a:tabLst>
              <a:defRPr u="sng"/>
            </a:lvl1pPr>
          </a:lstStyle>
          <a:p>
            <a:r>
              <a:t>OTHER RESOURCES</a:t>
            </a:r>
          </a:p>
        </p:txBody>
      </p:sp>
      <p:pic>
        <p:nvPicPr>
          <p:cNvPr id="224" name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" y="1547812"/>
            <a:ext cx="8465457" cy="56825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image.png"/>
          <p:cNvPicPr>
            <a:picLocks noChangeAspect="1"/>
          </p:cNvPicPr>
          <p:nvPr/>
        </p:nvPicPr>
        <p:blipFill>
          <a:blip r:embed="rId4"/>
          <a:srcRect r="25151"/>
          <a:stretch>
            <a:fillRect/>
          </a:stretch>
        </p:blipFill>
        <p:spPr>
          <a:xfrm>
            <a:off x="4762" y="9525"/>
            <a:ext cx="288926" cy="75406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BagaNimba14l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3100" y="6794500"/>
            <a:ext cx="447457" cy="7395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image.png"/>
          <p:cNvPicPr>
            <a:picLocks noChangeAspect="1"/>
          </p:cNvPicPr>
          <p:nvPr/>
        </p:nvPicPr>
        <p:blipFill>
          <a:blip r:embed="rId2"/>
          <a:srcRect r="25151"/>
          <a:stretch>
            <a:fillRect/>
          </a:stretch>
        </p:blipFill>
        <p:spPr>
          <a:xfrm>
            <a:off x="4762" y="9525"/>
            <a:ext cx="288926" cy="75406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7162" y="161925"/>
            <a:ext cx="2027238" cy="708025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Shape 230"/>
          <p:cNvSpPr/>
          <p:nvPr/>
        </p:nvSpPr>
        <p:spPr>
          <a:xfrm>
            <a:off x="647700" y="3203575"/>
            <a:ext cx="782478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2400" b="1">
                <a:solidFill>
                  <a:schemeClr val="accent6">
                    <a:satOff val="-35873"/>
                    <a:lumOff val="-12431"/>
                  </a:schemeClr>
                </a:solidFill>
              </a:defRPr>
            </a:lvl1pPr>
          </a:lstStyle>
          <a:p>
            <a:r>
              <a:rPr dirty="0"/>
              <a:t>2. Main reforms</a:t>
            </a:r>
          </a:p>
        </p:txBody>
      </p:sp>
      <p:sp>
        <p:nvSpPr>
          <p:cNvPr id="231" name="Shape 231"/>
          <p:cNvSpPr/>
          <p:nvPr/>
        </p:nvSpPr>
        <p:spPr>
          <a:xfrm>
            <a:off x="5995733" y="3754437"/>
            <a:ext cx="350352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defRPr i="1"/>
            </a:lvl1pPr>
          </a:lstStyle>
          <a:p>
            <a:r>
              <a:rPr lang="en-US" dirty="0"/>
              <a:t>One of the t</a:t>
            </a:r>
            <a:r>
              <a:rPr dirty="0"/>
              <a:t>op reformer</a:t>
            </a:r>
            <a:r>
              <a:rPr lang="en-US" dirty="0"/>
              <a:t>s</a:t>
            </a:r>
            <a:r>
              <a:rPr dirty="0"/>
              <a:t> in Africa</a:t>
            </a:r>
          </a:p>
        </p:txBody>
      </p:sp>
      <p:sp>
        <p:nvSpPr>
          <p:cNvPr id="232" name="Shape 232"/>
          <p:cNvSpPr/>
          <p:nvPr/>
        </p:nvSpPr>
        <p:spPr>
          <a:xfrm>
            <a:off x="749300" y="3621087"/>
            <a:ext cx="8637588" cy="88901"/>
          </a:xfrm>
          <a:prstGeom prst="line">
            <a:avLst/>
          </a:prstGeom>
          <a:ln w="25400">
            <a:solidFill>
              <a:schemeClr val="accent6">
                <a:satOff val="-35873"/>
                <a:lumOff val="-12431"/>
              </a:schemeClr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pic>
        <p:nvPicPr>
          <p:cNvPr id="233" name="BagaNimba14l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5800" y="6807200"/>
            <a:ext cx="447457" cy="7395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image.jpg"/>
          <p:cNvPicPr>
            <a:picLocks noChangeAspect="1"/>
          </p:cNvPicPr>
          <p:nvPr/>
        </p:nvPicPr>
        <p:blipFill>
          <a:blip r:embed="rId2"/>
          <a:srcRect b="10359"/>
          <a:stretch>
            <a:fillRect/>
          </a:stretch>
        </p:blipFill>
        <p:spPr>
          <a:xfrm>
            <a:off x="363154" y="1216479"/>
            <a:ext cx="9638882" cy="6106885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Shape 236"/>
          <p:cNvSpPr/>
          <p:nvPr/>
        </p:nvSpPr>
        <p:spPr>
          <a:xfrm>
            <a:off x="413543" y="611187"/>
            <a:ext cx="724376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b="1">
                <a:solidFill>
                  <a:schemeClr val="accent6">
                    <a:satOff val="-35873"/>
                    <a:lumOff val="-12431"/>
                  </a:schemeClr>
                </a:solidFill>
              </a:defRPr>
            </a:lvl1pPr>
          </a:lstStyle>
          <a:p>
            <a:r>
              <a:rPr dirty="0"/>
              <a:t>2 . MAIN REFORMS</a:t>
            </a:r>
          </a:p>
        </p:txBody>
      </p:sp>
      <p:pic>
        <p:nvPicPr>
          <p:cNvPr id="237" name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7162" y="161925"/>
            <a:ext cx="2027238" cy="7080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image.png"/>
          <p:cNvPicPr>
            <a:picLocks noChangeAspect="1"/>
          </p:cNvPicPr>
          <p:nvPr/>
        </p:nvPicPr>
        <p:blipFill>
          <a:blip r:embed="rId4"/>
          <a:srcRect r="25151"/>
          <a:stretch>
            <a:fillRect/>
          </a:stretch>
        </p:blipFill>
        <p:spPr>
          <a:xfrm>
            <a:off x="4762" y="9525"/>
            <a:ext cx="288926" cy="75406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BagaNimba14l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5800" y="6794500"/>
            <a:ext cx="447457" cy="7395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image.png"/>
          <p:cNvPicPr>
            <a:picLocks noChangeAspect="1"/>
          </p:cNvPicPr>
          <p:nvPr/>
        </p:nvPicPr>
        <p:blipFill>
          <a:blip r:embed="rId2"/>
          <a:srcRect r="25151"/>
          <a:stretch>
            <a:fillRect/>
          </a:stretch>
        </p:blipFill>
        <p:spPr>
          <a:xfrm>
            <a:off x="4762" y="9525"/>
            <a:ext cx="288926" cy="75406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7162" y="161925"/>
            <a:ext cx="2027238" cy="708025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Shape 243"/>
          <p:cNvSpPr/>
          <p:nvPr/>
        </p:nvSpPr>
        <p:spPr>
          <a:xfrm>
            <a:off x="682624" y="1960562"/>
            <a:ext cx="7094538" cy="5016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160421" indent="-160421" algn="just" defTabSz="914400">
              <a:buSzPct val="60000"/>
              <a:buBlip>
                <a:blip r:embed="rId4"/>
              </a:buBlip>
              <a:defRPr sz="1600" b="1"/>
            </a:pPr>
            <a:r>
              <a:rPr dirty="0"/>
              <a:t>Adoption of the new mining </a:t>
            </a:r>
            <a:r>
              <a:rPr b="0" dirty="0"/>
              <a:t>code in 2011 and amended in 2013 with incentives for investment, guarantees the state’s mineral revenues and incorporates important innovations</a:t>
            </a:r>
            <a:r>
              <a:rPr lang="en-US" b="0" dirty="0"/>
              <a:t> including environmental protection and anti-corruption measures </a:t>
            </a:r>
            <a:r>
              <a:rPr lang="en-US" dirty="0"/>
              <a:t> </a:t>
            </a:r>
            <a:endParaRPr dirty="0"/>
          </a:p>
          <a:p>
            <a:pPr marL="160421" indent="-160421" defTabSz="914400">
              <a:buSzPct val="60000"/>
              <a:buBlip>
                <a:blip r:embed="rId4"/>
              </a:buBlip>
              <a:defRPr sz="1600"/>
            </a:pPr>
            <a:endParaRPr b="0" dirty="0"/>
          </a:p>
          <a:p>
            <a:pPr marL="160421" indent="-160421" defTabSz="914400">
              <a:buSzPct val="60000"/>
              <a:buBlip>
                <a:blip r:embed="rId4"/>
              </a:buBlip>
              <a:defRPr sz="1600" b="1"/>
            </a:pPr>
            <a:r>
              <a:rPr dirty="0"/>
              <a:t>Adoption in 2014 of a shared use of mine related infrastructure policy</a:t>
            </a:r>
            <a:r>
              <a:rPr b="0" dirty="0"/>
              <a:t> with a master plan for mining ancillary infrastructures</a:t>
            </a:r>
          </a:p>
          <a:p>
            <a:pPr marL="160421" indent="-160421" defTabSz="914400">
              <a:buSzPct val="60000"/>
              <a:buBlip>
                <a:blip r:embed="rId4"/>
              </a:buBlip>
              <a:defRPr sz="1600"/>
            </a:pPr>
            <a:endParaRPr b="0" dirty="0"/>
          </a:p>
          <a:p>
            <a:pPr marL="160421" indent="-160421" defTabSz="914400">
              <a:buSzPct val="60000"/>
              <a:buBlip>
                <a:blip r:embed="rId4"/>
              </a:buBlip>
              <a:defRPr sz="1600" b="1"/>
            </a:pPr>
            <a:r>
              <a:rPr dirty="0"/>
              <a:t>Creation in 2016 of a One-stop Shop </a:t>
            </a:r>
            <a:r>
              <a:rPr b="0" dirty="0"/>
              <a:t>to facilitate and speed up administrative procedures for obtaining permits and authorizations for integrated mining projects</a:t>
            </a:r>
          </a:p>
          <a:p>
            <a:pPr marL="160421" indent="-160421" defTabSz="914400">
              <a:buSzPct val="60000"/>
              <a:buBlip>
                <a:blip r:embed="rId4"/>
              </a:buBlip>
              <a:defRPr sz="1600"/>
            </a:pPr>
            <a:endParaRPr b="0" dirty="0"/>
          </a:p>
          <a:p>
            <a:pPr marL="160421" indent="-160421" defTabSz="914400">
              <a:buSzPct val="60000"/>
              <a:buBlip>
                <a:blip r:embed="rId4"/>
              </a:buBlip>
              <a:defRPr sz="1600" b="1"/>
            </a:pPr>
            <a:r>
              <a:rPr dirty="0"/>
              <a:t>Modernization of the Mining </a:t>
            </a:r>
            <a:r>
              <a:rPr dirty="0" err="1"/>
              <a:t>Cadastre</a:t>
            </a:r>
            <a:r>
              <a:rPr dirty="0"/>
              <a:t> </a:t>
            </a:r>
            <a:r>
              <a:rPr b="0" dirty="0">
                <a:solidFill>
                  <a:schemeClr val="accent2">
                    <a:lumOff val="-10000"/>
                  </a:schemeClr>
                </a:solidFill>
              </a:rPr>
              <a:t>(</a:t>
            </a:r>
            <a:r>
              <a:rPr b="0" u="sng" dirty="0">
                <a:solidFill>
                  <a:schemeClr val="accent2">
                    <a:lumOff val="-10000"/>
                  </a:schemeClr>
                </a:solidFill>
                <a:uFill>
                  <a:solidFill>
                    <a:srgbClr val="CCCCFF"/>
                  </a:solidFill>
                </a:uFill>
                <a:hlinkClick r:id="rId5"/>
              </a:rPr>
              <a:t>www.guinee.cadastreminier.org)</a:t>
            </a:r>
          </a:p>
          <a:p>
            <a:pPr marL="160421" indent="-160421" defTabSz="914400">
              <a:buSzPct val="60000"/>
              <a:buBlip>
                <a:blip r:embed="rId4"/>
              </a:buBlip>
              <a:defRPr sz="1600"/>
            </a:pPr>
            <a:endParaRPr b="0" u="sng" dirty="0">
              <a:solidFill>
                <a:schemeClr val="accent2">
                  <a:lumOff val="-10000"/>
                </a:schemeClr>
              </a:solidFill>
              <a:uFill>
                <a:solidFill>
                  <a:srgbClr val="CCCCFF"/>
                </a:solidFill>
              </a:uFill>
              <a:hlinkClick r:id="rId5"/>
            </a:endParaRPr>
          </a:p>
          <a:p>
            <a:pPr marL="160421" indent="-160421" defTabSz="914400">
              <a:buSzPct val="60000"/>
              <a:buBlip>
                <a:blip r:embed="rId4"/>
              </a:buBlip>
              <a:defRPr sz="1600" b="1"/>
            </a:pPr>
            <a:r>
              <a:rPr lang="en-US" sz="1600" dirty="0"/>
              <a:t>Compliance to the Extractive Industries Transparency Initiative since 2014</a:t>
            </a:r>
          </a:p>
          <a:p>
            <a:pPr defTabSz="914400">
              <a:buSzPct val="60000"/>
              <a:defRPr sz="1600" b="1"/>
            </a:pPr>
            <a:endParaRPr lang="en-US" sz="1600" dirty="0"/>
          </a:p>
          <a:p>
            <a:pPr marL="160421" indent="-160421" defTabSz="914400">
              <a:buSzPct val="60000"/>
              <a:buBlip>
                <a:blip r:embed="rId4"/>
              </a:buBlip>
              <a:defRPr sz="1600" b="1"/>
            </a:pPr>
            <a:r>
              <a:rPr dirty="0"/>
              <a:t>Adoption in 2017 of a Corporate Social Responsibility </a:t>
            </a:r>
            <a:r>
              <a:rPr lang="en-US" dirty="0"/>
              <a:t>(including environmental, social, financial, </a:t>
            </a:r>
            <a:r>
              <a:rPr lang="en-US"/>
              <a:t>HSE aspects) </a:t>
            </a:r>
            <a:r>
              <a:rPr dirty="0"/>
              <a:t>and Local Content Policy</a:t>
            </a:r>
          </a:p>
        </p:txBody>
      </p:sp>
      <p:sp>
        <p:nvSpPr>
          <p:cNvPr id="244" name="Shape 244"/>
          <p:cNvSpPr/>
          <p:nvPr/>
        </p:nvSpPr>
        <p:spPr>
          <a:xfrm>
            <a:off x="682625" y="1171575"/>
            <a:ext cx="8856663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1600"/>
            </a:lvl1pPr>
          </a:lstStyle>
          <a:p>
            <a:r>
              <a:rPr lang="en-US" dirty="0"/>
              <a:t>Since the election of President Alpha CONDE in 2010, u</a:t>
            </a:r>
            <a:r>
              <a:rPr dirty="0"/>
              <a:t>nprecedented reforms </a:t>
            </a:r>
            <a:r>
              <a:rPr lang="fr-FR" dirty="0"/>
              <a:t>have</a:t>
            </a:r>
            <a:r>
              <a:rPr dirty="0"/>
              <a:t> ma</a:t>
            </a:r>
            <a:r>
              <a:rPr lang="en-US" dirty="0"/>
              <a:t>d</a:t>
            </a:r>
            <a:r>
              <a:rPr dirty="0"/>
              <a:t>e Guinea one of the best destinations for mining investments in Africa</a:t>
            </a:r>
            <a:r>
              <a:rPr lang="en-US" dirty="0"/>
              <a:t>:</a:t>
            </a:r>
            <a:endParaRPr dirty="0"/>
          </a:p>
        </p:txBody>
      </p:sp>
      <p:pic>
        <p:nvPicPr>
          <p:cNvPr id="245" name="image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7162" y="2019476"/>
            <a:ext cx="2133601" cy="1828800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Shape 246"/>
          <p:cNvSpPr/>
          <p:nvPr/>
        </p:nvSpPr>
        <p:spPr>
          <a:xfrm>
            <a:off x="682625" y="515937"/>
            <a:ext cx="5405438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3000"/>
              </a:lnSpc>
              <a:defRPr b="1">
                <a:solidFill>
                  <a:schemeClr val="accent6">
                    <a:satOff val="-35873"/>
                    <a:lumOff val="-12431"/>
                  </a:schemeClr>
                </a:solidFill>
              </a:defRPr>
            </a:lvl1pPr>
          </a:lstStyle>
          <a:p>
            <a:r>
              <a:rPr dirty="0"/>
              <a:t>2 . MAIN REFORMS</a:t>
            </a:r>
          </a:p>
        </p:txBody>
      </p:sp>
      <p:sp>
        <p:nvSpPr>
          <p:cNvPr id="247" name="Shape 247"/>
          <p:cNvSpPr/>
          <p:nvPr/>
        </p:nvSpPr>
        <p:spPr>
          <a:xfrm>
            <a:off x="682625" y="925512"/>
            <a:ext cx="8928101" cy="1"/>
          </a:xfrm>
          <a:prstGeom prst="line">
            <a:avLst/>
          </a:prstGeom>
          <a:ln w="25400">
            <a:solidFill>
              <a:schemeClr val="accent6">
                <a:satOff val="-35873"/>
                <a:lumOff val="-12431"/>
              </a:schemeClr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pic>
        <p:nvPicPr>
          <p:cNvPr id="248" name="BagaNimba14la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26600" y="6807200"/>
            <a:ext cx="447457" cy="7395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image.png"/>
          <p:cNvPicPr>
            <a:picLocks noChangeAspect="1"/>
          </p:cNvPicPr>
          <p:nvPr/>
        </p:nvPicPr>
        <p:blipFill>
          <a:blip r:embed="rId2"/>
          <a:srcRect r="25151"/>
          <a:stretch>
            <a:fillRect/>
          </a:stretch>
        </p:blipFill>
        <p:spPr>
          <a:xfrm>
            <a:off x="4762" y="9525"/>
            <a:ext cx="288926" cy="75406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1" name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7162" y="161925"/>
            <a:ext cx="2027238" cy="708025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Shape 252"/>
          <p:cNvSpPr/>
          <p:nvPr/>
        </p:nvSpPr>
        <p:spPr>
          <a:xfrm>
            <a:off x="647700" y="3203575"/>
            <a:ext cx="7824788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2400" b="1">
                <a:solidFill>
                  <a:schemeClr val="accent6">
                    <a:satOff val="-35873"/>
                    <a:lumOff val="-12431"/>
                  </a:schemeClr>
                </a:solidFill>
              </a:defRPr>
            </a:lvl1pPr>
          </a:lstStyle>
          <a:p>
            <a:r>
              <a:t>3. Unprecedented mining investments</a:t>
            </a:r>
          </a:p>
        </p:txBody>
      </p:sp>
      <p:sp>
        <p:nvSpPr>
          <p:cNvPr id="253" name="Shape 253"/>
          <p:cNvSpPr/>
          <p:nvPr/>
        </p:nvSpPr>
        <p:spPr>
          <a:xfrm>
            <a:off x="749300" y="3621087"/>
            <a:ext cx="8637588" cy="88901"/>
          </a:xfrm>
          <a:prstGeom prst="line">
            <a:avLst/>
          </a:prstGeom>
          <a:ln w="25400">
            <a:solidFill>
              <a:schemeClr val="accent6">
                <a:satOff val="-35873"/>
                <a:lumOff val="-12431"/>
              </a:schemeClr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pic>
        <p:nvPicPr>
          <p:cNvPr id="254" name="BagaNimba14l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6600" y="6807200"/>
            <a:ext cx="447457" cy="739598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Shape 255"/>
          <p:cNvSpPr/>
          <p:nvPr/>
        </p:nvSpPr>
        <p:spPr>
          <a:xfrm>
            <a:off x="7626715" y="3755319"/>
            <a:ext cx="1883381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A regional leader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7162" y="161925"/>
            <a:ext cx="2027238" cy="708025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Shape 258"/>
          <p:cNvSpPr/>
          <p:nvPr/>
        </p:nvSpPr>
        <p:spPr>
          <a:xfrm>
            <a:off x="440283" y="1646058"/>
            <a:ext cx="9608047" cy="785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755650">
              <a:lnSpc>
                <a:spcPct val="150000"/>
              </a:lnSpc>
              <a:defRPr sz="1600"/>
            </a:pPr>
            <a:r>
              <a:rPr dirty="0"/>
              <a:t>Since 2011, over </a:t>
            </a:r>
            <a:r>
              <a:rPr b="1" dirty="0"/>
              <a:t>$3.6 billion USD</a:t>
            </a:r>
            <a:r>
              <a:rPr dirty="0"/>
              <a:t> have been invested in mining</a:t>
            </a:r>
            <a:r>
              <a:rPr lang="en-US" dirty="0"/>
              <a:t>. In addition, </a:t>
            </a:r>
            <a:r>
              <a:rPr dirty="0"/>
              <a:t>more than $</a:t>
            </a:r>
            <a:r>
              <a:rPr b="1" dirty="0"/>
              <a:t>7 billion USD</a:t>
            </a:r>
            <a:r>
              <a:rPr dirty="0"/>
              <a:t> are expected to be invested by 2025.</a:t>
            </a:r>
          </a:p>
        </p:txBody>
      </p:sp>
      <p:sp>
        <p:nvSpPr>
          <p:cNvPr id="259" name="Shape 259"/>
          <p:cNvSpPr/>
          <p:nvPr/>
        </p:nvSpPr>
        <p:spPr>
          <a:xfrm>
            <a:off x="804862" y="1149934"/>
            <a:ext cx="3715641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/>
            </a:lvl1pPr>
          </a:lstStyle>
          <a:p>
            <a:r>
              <a:t>A rapidly changing mining sector</a:t>
            </a:r>
          </a:p>
        </p:txBody>
      </p:sp>
      <p:sp>
        <p:nvSpPr>
          <p:cNvPr id="260" name="Shape 260"/>
          <p:cNvSpPr>
            <a:spLocks noGrp="1"/>
          </p:cNvSpPr>
          <p:nvPr>
            <p:ph type="body" sz="half" idx="4294967295"/>
          </p:nvPr>
        </p:nvSpPr>
        <p:spPr>
          <a:xfrm>
            <a:off x="440283" y="2787174"/>
            <a:ext cx="8969006" cy="4580987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tIns="45719" rIns="45719" bIns="45719">
            <a:normAutofit/>
          </a:bodyPr>
          <a:lstStyle/>
          <a:p>
            <a:pPr marL="160421" indent="-160421" defTabSz="755650">
              <a:lnSpc>
                <a:spcPct val="150000"/>
              </a:lnSpc>
              <a:spcBef>
                <a:spcPts val="800"/>
              </a:spcBef>
              <a:buSzPct val="60000"/>
              <a:buBlip>
                <a:blip r:embed="rId3"/>
              </a:buBlip>
              <a:defRPr sz="1600"/>
            </a:pPr>
            <a:r>
              <a:rPr sz="1800" dirty="0"/>
              <a:t> Substantial increase in bauxite production (</a:t>
            </a:r>
            <a:r>
              <a:rPr lang="en-US" sz="1800" dirty="0"/>
              <a:t>from </a:t>
            </a:r>
            <a:r>
              <a:rPr sz="1800" dirty="0"/>
              <a:t>1</a:t>
            </a:r>
            <a:r>
              <a:rPr sz="1800" b="1" dirty="0"/>
              <a:t>8 million tons</a:t>
            </a:r>
            <a:r>
              <a:rPr sz="1800" dirty="0"/>
              <a:t> in 2010</a:t>
            </a:r>
            <a:r>
              <a:rPr lang="en-US" sz="1800" dirty="0"/>
              <a:t> to</a:t>
            </a:r>
            <a:r>
              <a:rPr sz="1800" b="1" dirty="0"/>
              <a:t> 60 million tons</a:t>
            </a:r>
            <a:r>
              <a:rPr sz="1800" dirty="0"/>
              <a:t> in 2018)</a:t>
            </a:r>
          </a:p>
          <a:p>
            <a:pPr marL="160421" indent="-160421" defTabSz="755650">
              <a:lnSpc>
                <a:spcPct val="150000"/>
              </a:lnSpc>
              <a:spcBef>
                <a:spcPts val="800"/>
              </a:spcBef>
              <a:buSzPct val="60000"/>
              <a:buBlip>
                <a:blip r:embed="rId3"/>
              </a:buBlip>
              <a:defRPr sz="1600"/>
            </a:pPr>
            <a:r>
              <a:rPr sz="1800" dirty="0"/>
              <a:t> making Guinea the 3rd largest bauxite in the world</a:t>
            </a:r>
            <a:endParaRPr lang="en-US" sz="1800" dirty="0"/>
          </a:p>
          <a:p>
            <a:pPr marL="160421" indent="-160421" defTabSz="755650">
              <a:lnSpc>
                <a:spcPct val="150000"/>
              </a:lnSpc>
              <a:spcBef>
                <a:spcPts val="800"/>
              </a:spcBef>
              <a:buSzPct val="60000"/>
              <a:buBlip>
                <a:blip r:embed="rId3"/>
              </a:buBlip>
              <a:defRPr sz="1600"/>
            </a:pPr>
            <a:r>
              <a:rPr lang="en-US" sz="1800" dirty="0"/>
              <a:t>Over</a:t>
            </a:r>
            <a:r>
              <a:rPr lang="en-US" sz="1800" dirty="0">
                <a:solidFill>
                  <a:srgbClr val="2F2B20"/>
                </a:solidFill>
              </a:rPr>
              <a:t> </a:t>
            </a:r>
            <a:r>
              <a:rPr lang="en-US" sz="1800" b="1" dirty="0">
                <a:solidFill>
                  <a:srgbClr val="2F2B20"/>
                </a:solidFill>
              </a:rPr>
              <a:t>17 000 direct jobs, </a:t>
            </a:r>
            <a:r>
              <a:rPr lang="en-US" sz="1800" dirty="0">
                <a:solidFill>
                  <a:srgbClr val="2F2B20"/>
                </a:solidFill>
              </a:rPr>
              <a:t>and</a:t>
            </a:r>
            <a:r>
              <a:rPr lang="en-US" sz="1800" b="1" dirty="0">
                <a:solidFill>
                  <a:srgbClr val="2F2B20"/>
                </a:solidFill>
              </a:rPr>
              <a:t> 50 000 indirect jobs </a:t>
            </a:r>
            <a:r>
              <a:rPr lang="en-US" sz="1800" dirty="0">
                <a:solidFill>
                  <a:srgbClr val="2F2B20"/>
                </a:solidFill>
              </a:rPr>
              <a:t>have been created</a:t>
            </a:r>
          </a:p>
          <a:p>
            <a:pPr marL="160421" indent="-160421" defTabSz="755650">
              <a:lnSpc>
                <a:spcPct val="150000"/>
              </a:lnSpc>
              <a:spcBef>
                <a:spcPts val="800"/>
              </a:spcBef>
              <a:buSzPct val="60000"/>
              <a:buBlip>
                <a:blip r:embed="rId3"/>
              </a:buBlip>
              <a:defRPr sz="1600"/>
            </a:pPr>
            <a:r>
              <a:rPr sz="1800" dirty="0"/>
              <a:t> 11 active </a:t>
            </a:r>
            <a:r>
              <a:rPr lang="en-US" sz="1800" dirty="0"/>
              <a:t>industrial </a:t>
            </a:r>
            <a:r>
              <a:rPr sz="1800" dirty="0"/>
              <a:t>mining </a:t>
            </a:r>
            <a:r>
              <a:rPr lang="en-US" sz="1800" dirty="0"/>
              <a:t>operations</a:t>
            </a:r>
            <a:r>
              <a:rPr sz="1800" dirty="0"/>
              <a:t> in 2018 compared to 6 in 2010</a:t>
            </a:r>
          </a:p>
          <a:p>
            <a:pPr marL="180473" indent="-180473">
              <a:lnSpc>
                <a:spcPct val="150000"/>
              </a:lnSpc>
              <a:spcBef>
                <a:spcPts val="0"/>
              </a:spcBef>
              <a:buSzPct val="60000"/>
              <a:buBlip>
                <a:blip r:embed="rId3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1600" b="1">
                <a:solidFill>
                  <a:srgbClr val="2F2B20"/>
                </a:solidFill>
              </a:defRPr>
            </a:pPr>
            <a:r>
              <a:rPr sz="1800" dirty="0"/>
              <a:t>New corridors </a:t>
            </a:r>
            <a:r>
              <a:rPr sz="1800" b="0" dirty="0"/>
              <a:t>along </a:t>
            </a:r>
            <a:r>
              <a:rPr sz="1800" dirty="0"/>
              <a:t>new railway projects</a:t>
            </a:r>
            <a:r>
              <a:rPr sz="1800" b="0" dirty="0"/>
              <a:t> are being developed in previously landlocked areas.</a:t>
            </a:r>
          </a:p>
          <a:p>
            <a:pPr marL="160421" indent="-160421" defTabSz="755650">
              <a:lnSpc>
                <a:spcPct val="150000"/>
              </a:lnSpc>
              <a:spcBef>
                <a:spcPts val="800"/>
              </a:spcBef>
              <a:buSzPct val="60000"/>
              <a:buBlip>
                <a:blip r:embed="rId3"/>
              </a:buBlip>
              <a:defRPr sz="1600"/>
            </a:pPr>
            <a:r>
              <a:rPr sz="1800" dirty="0"/>
              <a:t>Guinea ranked among to </a:t>
            </a:r>
            <a:r>
              <a:rPr sz="1800" b="1" dirty="0"/>
              <a:t>top five reform</a:t>
            </a:r>
            <a:r>
              <a:rPr lang="en-US" sz="1800" b="1" dirty="0"/>
              <a:t>ers</a:t>
            </a:r>
            <a:r>
              <a:rPr sz="1800" b="1" dirty="0"/>
              <a:t> </a:t>
            </a:r>
            <a:r>
              <a:rPr sz="1800" dirty="0"/>
              <a:t>in the world (World Bank)</a:t>
            </a:r>
            <a:r>
              <a:rPr lang="en-US" sz="1800" dirty="0"/>
              <a:t> in 2017</a:t>
            </a:r>
            <a:endParaRPr sz="1800" dirty="0"/>
          </a:p>
        </p:txBody>
      </p:sp>
      <p:sp>
        <p:nvSpPr>
          <p:cNvPr id="262" name="Shape 262"/>
          <p:cNvSpPr/>
          <p:nvPr/>
        </p:nvSpPr>
        <p:spPr>
          <a:xfrm>
            <a:off x="431800" y="979487"/>
            <a:ext cx="7848600" cy="1"/>
          </a:xfrm>
          <a:prstGeom prst="line">
            <a:avLst/>
          </a:prstGeom>
          <a:ln w="25400">
            <a:solidFill>
              <a:schemeClr val="accent6">
                <a:satOff val="-35873"/>
                <a:lumOff val="-12431"/>
              </a:schemeClr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63" name="Shape 263"/>
          <p:cNvSpPr/>
          <p:nvPr/>
        </p:nvSpPr>
        <p:spPr>
          <a:xfrm>
            <a:off x="260350" y="541337"/>
            <a:ext cx="4994149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755650">
              <a:defRPr b="1">
                <a:solidFill>
                  <a:schemeClr val="accent6">
                    <a:satOff val="-35873"/>
                    <a:lumOff val="-12431"/>
                  </a:schemeClr>
                </a:solidFill>
              </a:defRPr>
            </a:lvl1pPr>
          </a:lstStyle>
          <a:p>
            <a:r>
              <a:t>3. UNPRECEDENTED MINING INVESTMENTS</a:t>
            </a:r>
          </a:p>
        </p:txBody>
      </p:sp>
      <p:pic>
        <p:nvPicPr>
          <p:cNvPr id="264" name="image.png"/>
          <p:cNvPicPr>
            <a:picLocks noChangeAspect="1"/>
          </p:cNvPicPr>
          <p:nvPr/>
        </p:nvPicPr>
        <p:blipFill>
          <a:blip r:embed="rId4"/>
          <a:srcRect r="25151"/>
          <a:stretch>
            <a:fillRect/>
          </a:stretch>
        </p:blipFill>
        <p:spPr>
          <a:xfrm>
            <a:off x="4762" y="9525"/>
            <a:ext cx="288926" cy="75406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BagaNimba14l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6600" y="6807200"/>
            <a:ext cx="447457" cy="7395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0644a592-2466-499b-89ae-42d05d6286f8@mercury.jpg" descr="0644a592-2466-499b-89ae-42d05d6286f8@mercury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9362" y="1839912"/>
            <a:ext cx="2120901" cy="4718051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Shape 268"/>
          <p:cNvSpPr/>
          <p:nvPr/>
        </p:nvSpPr>
        <p:spPr>
          <a:xfrm>
            <a:off x="333375" y="1419224"/>
            <a:ext cx="7010400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just" defTabSz="755650">
              <a:spcBef>
                <a:spcPts val="500"/>
              </a:spcBef>
              <a:defRPr sz="1600" b="1"/>
            </a:pPr>
            <a:r>
              <a:rPr b="0" dirty="0"/>
              <a:t>CBG has consistently </a:t>
            </a:r>
            <a:r>
              <a:rPr u="sng" dirty="0"/>
              <a:t>delivered stable and improving sales volumes throughout Guinea’s history.</a:t>
            </a:r>
          </a:p>
        </p:txBody>
      </p:sp>
      <p:pic>
        <p:nvPicPr>
          <p:cNvPr id="269" name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2362200"/>
            <a:ext cx="5562600" cy="3340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7162" y="161925"/>
            <a:ext cx="2027238" cy="708025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Shape 271"/>
          <p:cNvSpPr/>
          <p:nvPr/>
        </p:nvSpPr>
        <p:spPr>
          <a:xfrm>
            <a:off x="287337" y="922337"/>
            <a:ext cx="9217026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755650">
              <a:defRPr sz="1600" b="1"/>
            </a:lvl1pPr>
          </a:lstStyle>
          <a:p>
            <a:r>
              <a:t>Guinea and Alcoa, a win-win relationship of more than 40 years</a:t>
            </a:r>
          </a:p>
        </p:txBody>
      </p:sp>
      <p:sp>
        <p:nvSpPr>
          <p:cNvPr id="272" name="Shape 272"/>
          <p:cNvSpPr/>
          <p:nvPr/>
        </p:nvSpPr>
        <p:spPr>
          <a:xfrm>
            <a:off x="287337" y="320675"/>
            <a:ext cx="4994149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755650">
              <a:defRPr b="1">
                <a:solidFill>
                  <a:schemeClr val="accent6">
                    <a:satOff val="-35873"/>
                    <a:lumOff val="-12431"/>
                  </a:schemeClr>
                </a:solidFill>
              </a:defRPr>
            </a:lvl1pPr>
          </a:lstStyle>
          <a:p>
            <a:r>
              <a:rPr dirty="0"/>
              <a:t>3. UNPRECEDENTED MINING INVESTMENTS</a:t>
            </a:r>
          </a:p>
        </p:txBody>
      </p:sp>
      <p:sp>
        <p:nvSpPr>
          <p:cNvPr id="273" name="Shape 273"/>
          <p:cNvSpPr/>
          <p:nvPr/>
        </p:nvSpPr>
        <p:spPr>
          <a:xfrm>
            <a:off x="256381" y="5878512"/>
            <a:ext cx="7164388" cy="541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755650">
              <a:defRPr sz="1600" b="1">
                <a:solidFill>
                  <a:srgbClr val="4472C4"/>
                </a:solidFill>
              </a:defRPr>
            </a:lvl1pPr>
          </a:lstStyle>
          <a:p>
            <a:r>
              <a:t>GoG with his American partner ALCOA shows an impressive track record since its first production, 40 years ago</a:t>
            </a:r>
          </a:p>
        </p:txBody>
      </p:sp>
      <p:sp>
        <p:nvSpPr>
          <p:cNvPr id="274" name="Shape 274"/>
          <p:cNvSpPr/>
          <p:nvPr/>
        </p:nvSpPr>
        <p:spPr>
          <a:xfrm flipV="1">
            <a:off x="5400675" y="2771774"/>
            <a:ext cx="0" cy="2592389"/>
          </a:xfrm>
          <a:prstGeom prst="line">
            <a:avLst/>
          </a:prstGeom>
          <a:ln w="6350">
            <a:solidFill>
              <a:srgbClr val="5B9BD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5" name="Shape 275"/>
          <p:cNvSpPr/>
          <p:nvPr/>
        </p:nvSpPr>
        <p:spPr>
          <a:xfrm flipV="1">
            <a:off x="5435600" y="2627312"/>
            <a:ext cx="468313" cy="454026"/>
          </a:xfrm>
          <a:prstGeom prst="line">
            <a:avLst/>
          </a:prstGeom>
          <a:ln w="6350">
            <a:solidFill>
              <a:srgbClr val="5B9BD5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6" name="Shape 276"/>
          <p:cNvSpPr/>
          <p:nvPr/>
        </p:nvSpPr>
        <p:spPr>
          <a:xfrm>
            <a:off x="431800" y="690562"/>
            <a:ext cx="7272338" cy="1"/>
          </a:xfrm>
          <a:prstGeom prst="line">
            <a:avLst/>
          </a:prstGeom>
          <a:ln w="25400">
            <a:solidFill>
              <a:schemeClr val="accent6">
                <a:satOff val="-35873"/>
                <a:lumOff val="-12431"/>
              </a:schemeClr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pic>
        <p:nvPicPr>
          <p:cNvPr id="277" name="pasted-image.png"/>
          <p:cNvPicPr>
            <a:picLocks noChangeAspect="1"/>
          </p:cNvPicPr>
          <p:nvPr/>
        </p:nvPicPr>
        <p:blipFill>
          <a:blip r:embed="rId5"/>
          <a:srcRect t="21946" r="1383" b="25146"/>
          <a:stretch>
            <a:fillRect/>
          </a:stretch>
        </p:blipFill>
        <p:spPr>
          <a:xfrm>
            <a:off x="3038595" y="6495117"/>
            <a:ext cx="2560917" cy="10918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593" extrusionOk="0">
                <a:moveTo>
                  <a:pt x="3246" y="0"/>
                </a:moveTo>
                <a:cubicBezTo>
                  <a:pt x="3247" y="2"/>
                  <a:pt x="3247" y="31"/>
                  <a:pt x="3249" y="31"/>
                </a:cubicBezTo>
                <a:cubicBezTo>
                  <a:pt x="3251" y="31"/>
                  <a:pt x="3250" y="2"/>
                  <a:pt x="3252" y="0"/>
                </a:cubicBezTo>
                <a:lnTo>
                  <a:pt x="3246" y="0"/>
                </a:lnTo>
                <a:close/>
                <a:moveTo>
                  <a:pt x="3620" y="0"/>
                </a:moveTo>
                <a:cubicBezTo>
                  <a:pt x="3622" y="2"/>
                  <a:pt x="3622" y="31"/>
                  <a:pt x="3624" y="31"/>
                </a:cubicBezTo>
                <a:cubicBezTo>
                  <a:pt x="3626" y="31"/>
                  <a:pt x="3625" y="2"/>
                  <a:pt x="3627" y="0"/>
                </a:cubicBezTo>
                <a:lnTo>
                  <a:pt x="3620" y="0"/>
                </a:lnTo>
                <a:close/>
                <a:moveTo>
                  <a:pt x="16322" y="738"/>
                </a:moveTo>
                <a:lnTo>
                  <a:pt x="15632" y="1648"/>
                </a:lnTo>
                <a:cubicBezTo>
                  <a:pt x="15253" y="2150"/>
                  <a:pt x="14818" y="2747"/>
                  <a:pt x="14665" y="2975"/>
                </a:cubicBezTo>
                <a:lnTo>
                  <a:pt x="14388" y="3391"/>
                </a:lnTo>
                <a:lnTo>
                  <a:pt x="14371" y="4984"/>
                </a:lnTo>
                <a:lnTo>
                  <a:pt x="14357" y="6585"/>
                </a:lnTo>
                <a:lnTo>
                  <a:pt x="14150" y="6570"/>
                </a:lnTo>
                <a:cubicBezTo>
                  <a:pt x="13891" y="6550"/>
                  <a:pt x="13705" y="6166"/>
                  <a:pt x="13785" y="5816"/>
                </a:cubicBezTo>
                <a:cubicBezTo>
                  <a:pt x="13824" y="5646"/>
                  <a:pt x="13820" y="5511"/>
                  <a:pt x="13765" y="5337"/>
                </a:cubicBezTo>
                <a:cubicBezTo>
                  <a:pt x="13693" y="5106"/>
                  <a:pt x="13690" y="5103"/>
                  <a:pt x="13621" y="5322"/>
                </a:cubicBezTo>
                <a:cubicBezTo>
                  <a:pt x="13564" y="5507"/>
                  <a:pt x="13529" y="5523"/>
                  <a:pt x="13437" y="5408"/>
                </a:cubicBezTo>
                <a:cubicBezTo>
                  <a:pt x="13187" y="5094"/>
                  <a:pt x="13005" y="5250"/>
                  <a:pt x="12035" y="6554"/>
                </a:cubicBezTo>
                <a:lnTo>
                  <a:pt x="11085" y="7833"/>
                </a:lnTo>
                <a:lnTo>
                  <a:pt x="11085" y="9388"/>
                </a:lnTo>
                <a:lnTo>
                  <a:pt x="11082" y="10950"/>
                </a:lnTo>
                <a:lnTo>
                  <a:pt x="11587" y="11609"/>
                </a:lnTo>
                <a:lnTo>
                  <a:pt x="12092" y="12276"/>
                </a:lnTo>
                <a:lnTo>
                  <a:pt x="12092" y="13932"/>
                </a:lnTo>
                <a:lnTo>
                  <a:pt x="12092" y="15581"/>
                </a:lnTo>
                <a:lnTo>
                  <a:pt x="12240" y="15840"/>
                </a:lnTo>
                <a:cubicBezTo>
                  <a:pt x="12536" y="16353"/>
                  <a:pt x="12867" y="16669"/>
                  <a:pt x="13113" y="16680"/>
                </a:cubicBezTo>
                <a:cubicBezTo>
                  <a:pt x="13340" y="16689"/>
                  <a:pt x="13383" y="16639"/>
                  <a:pt x="13655" y="16036"/>
                </a:cubicBezTo>
                <a:cubicBezTo>
                  <a:pt x="14060" y="15139"/>
                  <a:pt x="14179" y="15150"/>
                  <a:pt x="14916" y="16114"/>
                </a:cubicBezTo>
                <a:cubicBezTo>
                  <a:pt x="15223" y="16516"/>
                  <a:pt x="15653" y="17096"/>
                  <a:pt x="15873" y="17409"/>
                </a:cubicBezTo>
                <a:cubicBezTo>
                  <a:pt x="16093" y="17723"/>
                  <a:pt x="16304" y="17984"/>
                  <a:pt x="16342" y="17990"/>
                </a:cubicBezTo>
                <a:cubicBezTo>
                  <a:pt x="16404" y="18000"/>
                  <a:pt x="17689" y="16322"/>
                  <a:pt x="18092" y="15706"/>
                </a:cubicBezTo>
                <a:lnTo>
                  <a:pt x="18259" y="15455"/>
                </a:lnTo>
                <a:lnTo>
                  <a:pt x="18306" y="13830"/>
                </a:lnTo>
                <a:cubicBezTo>
                  <a:pt x="18346" y="12409"/>
                  <a:pt x="18365" y="12196"/>
                  <a:pt x="18450" y="12158"/>
                </a:cubicBezTo>
                <a:cubicBezTo>
                  <a:pt x="18503" y="12135"/>
                  <a:pt x="18584" y="12154"/>
                  <a:pt x="18634" y="12205"/>
                </a:cubicBezTo>
                <a:cubicBezTo>
                  <a:pt x="18683" y="12257"/>
                  <a:pt x="18745" y="12288"/>
                  <a:pt x="18767" y="12276"/>
                </a:cubicBezTo>
                <a:cubicBezTo>
                  <a:pt x="18790" y="12265"/>
                  <a:pt x="18821" y="12345"/>
                  <a:pt x="18838" y="12449"/>
                </a:cubicBezTo>
                <a:cubicBezTo>
                  <a:pt x="18855" y="12552"/>
                  <a:pt x="18898" y="12637"/>
                  <a:pt x="18931" y="12637"/>
                </a:cubicBezTo>
                <a:cubicBezTo>
                  <a:pt x="18965" y="12637"/>
                  <a:pt x="19078" y="12848"/>
                  <a:pt x="19186" y="13108"/>
                </a:cubicBezTo>
                <a:cubicBezTo>
                  <a:pt x="19402" y="13631"/>
                  <a:pt x="19529" y="13681"/>
                  <a:pt x="19805" y="13344"/>
                </a:cubicBezTo>
                <a:cubicBezTo>
                  <a:pt x="19900" y="13227"/>
                  <a:pt x="19975" y="13160"/>
                  <a:pt x="19975" y="13202"/>
                </a:cubicBezTo>
                <a:cubicBezTo>
                  <a:pt x="19975" y="13245"/>
                  <a:pt x="20049" y="13137"/>
                  <a:pt x="20139" y="12959"/>
                </a:cubicBezTo>
                <a:cubicBezTo>
                  <a:pt x="20229" y="12781"/>
                  <a:pt x="20347" y="12637"/>
                  <a:pt x="20400" y="12637"/>
                </a:cubicBezTo>
                <a:cubicBezTo>
                  <a:pt x="20454" y="12637"/>
                  <a:pt x="20512" y="12546"/>
                  <a:pt x="20531" y="12433"/>
                </a:cubicBezTo>
                <a:cubicBezTo>
                  <a:pt x="20549" y="12320"/>
                  <a:pt x="20580" y="12257"/>
                  <a:pt x="20598" y="12300"/>
                </a:cubicBezTo>
                <a:cubicBezTo>
                  <a:pt x="20616" y="12342"/>
                  <a:pt x="20702" y="12242"/>
                  <a:pt x="20788" y="12072"/>
                </a:cubicBezTo>
                <a:cubicBezTo>
                  <a:pt x="20875" y="11902"/>
                  <a:pt x="20966" y="11790"/>
                  <a:pt x="20993" y="11829"/>
                </a:cubicBezTo>
                <a:cubicBezTo>
                  <a:pt x="21019" y="11868"/>
                  <a:pt x="21043" y="11842"/>
                  <a:pt x="21043" y="11774"/>
                </a:cubicBezTo>
                <a:cubicBezTo>
                  <a:pt x="21043" y="11705"/>
                  <a:pt x="21159" y="11503"/>
                  <a:pt x="21304" y="11319"/>
                </a:cubicBezTo>
                <a:lnTo>
                  <a:pt x="21568" y="10981"/>
                </a:lnTo>
                <a:lnTo>
                  <a:pt x="21585" y="9443"/>
                </a:lnTo>
                <a:cubicBezTo>
                  <a:pt x="21600" y="8005"/>
                  <a:pt x="21594" y="7898"/>
                  <a:pt x="21488" y="7684"/>
                </a:cubicBezTo>
                <a:cubicBezTo>
                  <a:pt x="21425" y="7559"/>
                  <a:pt x="21340" y="7440"/>
                  <a:pt x="21300" y="7417"/>
                </a:cubicBezTo>
                <a:cubicBezTo>
                  <a:pt x="21260" y="7395"/>
                  <a:pt x="21186" y="7285"/>
                  <a:pt x="21133" y="7174"/>
                </a:cubicBezTo>
                <a:cubicBezTo>
                  <a:pt x="21080" y="7063"/>
                  <a:pt x="21000" y="6954"/>
                  <a:pt x="20956" y="6939"/>
                </a:cubicBezTo>
                <a:cubicBezTo>
                  <a:pt x="20911" y="6923"/>
                  <a:pt x="20825" y="6835"/>
                  <a:pt x="20765" y="6742"/>
                </a:cubicBezTo>
                <a:cubicBezTo>
                  <a:pt x="20665" y="6587"/>
                  <a:pt x="20658" y="6455"/>
                  <a:pt x="20661" y="5000"/>
                </a:cubicBezTo>
                <a:lnTo>
                  <a:pt x="20665" y="3414"/>
                </a:lnTo>
                <a:lnTo>
                  <a:pt x="20471" y="3014"/>
                </a:lnTo>
                <a:cubicBezTo>
                  <a:pt x="20294" y="2651"/>
                  <a:pt x="19919" y="2179"/>
                  <a:pt x="19711" y="2056"/>
                </a:cubicBezTo>
                <a:cubicBezTo>
                  <a:pt x="19491" y="1927"/>
                  <a:pt x="19357" y="2064"/>
                  <a:pt x="19062" y="2724"/>
                </a:cubicBezTo>
                <a:cubicBezTo>
                  <a:pt x="18785" y="3342"/>
                  <a:pt x="18727" y="3412"/>
                  <a:pt x="18550" y="3383"/>
                </a:cubicBezTo>
                <a:cubicBezTo>
                  <a:pt x="18440" y="3365"/>
                  <a:pt x="18328" y="3326"/>
                  <a:pt x="18299" y="3289"/>
                </a:cubicBezTo>
                <a:cubicBezTo>
                  <a:pt x="18270" y="3252"/>
                  <a:pt x="18221" y="3213"/>
                  <a:pt x="18192" y="3202"/>
                </a:cubicBezTo>
                <a:cubicBezTo>
                  <a:pt x="18163" y="3192"/>
                  <a:pt x="18017" y="3007"/>
                  <a:pt x="17871" y="2794"/>
                </a:cubicBezTo>
                <a:cubicBezTo>
                  <a:pt x="17724" y="2581"/>
                  <a:pt x="17550" y="2349"/>
                  <a:pt x="17479" y="2276"/>
                </a:cubicBezTo>
                <a:cubicBezTo>
                  <a:pt x="17409" y="2204"/>
                  <a:pt x="17251" y="1985"/>
                  <a:pt x="17131" y="1797"/>
                </a:cubicBezTo>
                <a:cubicBezTo>
                  <a:pt x="17011" y="1610"/>
                  <a:pt x="16779" y="1297"/>
                  <a:pt x="16616" y="1099"/>
                </a:cubicBezTo>
                <a:lnTo>
                  <a:pt x="16322" y="738"/>
                </a:lnTo>
                <a:close/>
                <a:moveTo>
                  <a:pt x="5558" y="801"/>
                </a:moveTo>
                <a:cubicBezTo>
                  <a:pt x="5520" y="779"/>
                  <a:pt x="5125" y="1265"/>
                  <a:pt x="4678" y="1876"/>
                </a:cubicBezTo>
                <a:cubicBezTo>
                  <a:pt x="3328" y="3719"/>
                  <a:pt x="3293" y="3736"/>
                  <a:pt x="2884" y="2841"/>
                </a:cubicBezTo>
                <a:cubicBezTo>
                  <a:pt x="2605" y="2230"/>
                  <a:pt x="2267" y="1823"/>
                  <a:pt x="2212" y="2033"/>
                </a:cubicBezTo>
                <a:cubicBezTo>
                  <a:pt x="2193" y="2103"/>
                  <a:pt x="2149" y="2142"/>
                  <a:pt x="2115" y="2127"/>
                </a:cubicBezTo>
                <a:cubicBezTo>
                  <a:pt x="1920" y="2041"/>
                  <a:pt x="1369" y="2991"/>
                  <a:pt x="1362" y="3422"/>
                </a:cubicBezTo>
                <a:cubicBezTo>
                  <a:pt x="1361" y="3468"/>
                  <a:pt x="1340" y="3543"/>
                  <a:pt x="1318" y="3595"/>
                </a:cubicBezTo>
                <a:cubicBezTo>
                  <a:pt x="1296" y="3646"/>
                  <a:pt x="1278" y="4100"/>
                  <a:pt x="1278" y="4600"/>
                </a:cubicBezTo>
                <a:cubicBezTo>
                  <a:pt x="1278" y="5099"/>
                  <a:pt x="1258" y="5534"/>
                  <a:pt x="1231" y="5573"/>
                </a:cubicBezTo>
                <a:cubicBezTo>
                  <a:pt x="1144" y="5699"/>
                  <a:pt x="915" y="5418"/>
                  <a:pt x="877" y="5133"/>
                </a:cubicBezTo>
                <a:cubicBezTo>
                  <a:pt x="839" y="4856"/>
                  <a:pt x="840" y="4858"/>
                  <a:pt x="753" y="5110"/>
                </a:cubicBezTo>
                <a:cubicBezTo>
                  <a:pt x="705" y="5249"/>
                  <a:pt x="622" y="5396"/>
                  <a:pt x="569" y="5439"/>
                </a:cubicBezTo>
                <a:cubicBezTo>
                  <a:pt x="516" y="5483"/>
                  <a:pt x="487" y="5574"/>
                  <a:pt x="505" y="5644"/>
                </a:cubicBezTo>
                <a:cubicBezTo>
                  <a:pt x="524" y="5713"/>
                  <a:pt x="498" y="5812"/>
                  <a:pt x="445" y="5855"/>
                </a:cubicBezTo>
                <a:cubicBezTo>
                  <a:pt x="247" y="6018"/>
                  <a:pt x="0" y="6682"/>
                  <a:pt x="0" y="7056"/>
                </a:cubicBezTo>
                <a:cubicBezTo>
                  <a:pt x="0" y="7342"/>
                  <a:pt x="18" y="7401"/>
                  <a:pt x="87" y="7339"/>
                </a:cubicBezTo>
                <a:cubicBezTo>
                  <a:pt x="187" y="7249"/>
                  <a:pt x="386" y="7612"/>
                  <a:pt x="338" y="7794"/>
                </a:cubicBezTo>
                <a:cubicBezTo>
                  <a:pt x="321" y="7860"/>
                  <a:pt x="313" y="8600"/>
                  <a:pt x="318" y="9435"/>
                </a:cubicBezTo>
                <a:cubicBezTo>
                  <a:pt x="326" y="10920"/>
                  <a:pt x="328" y="10959"/>
                  <a:pt x="468" y="11232"/>
                </a:cubicBezTo>
                <a:cubicBezTo>
                  <a:pt x="655" y="11594"/>
                  <a:pt x="1061" y="12135"/>
                  <a:pt x="1144" y="12135"/>
                </a:cubicBezTo>
                <a:cubicBezTo>
                  <a:pt x="1180" y="12135"/>
                  <a:pt x="1249" y="12243"/>
                  <a:pt x="1298" y="12370"/>
                </a:cubicBezTo>
                <a:cubicBezTo>
                  <a:pt x="1348" y="12498"/>
                  <a:pt x="1489" y="12700"/>
                  <a:pt x="1613" y="12826"/>
                </a:cubicBezTo>
                <a:cubicBezTo>
                  <a:pt x="1736" y="12951"/>
                  <a:pt x="1891" y="13158"/>
                  <a:pt x="1954" y="13289"/>
                </a:cubicBezTo>
                <a:cubicBezTo>
                  <a:pt x="2052" y="13492"/>
                  <a:pt x="2364" y="13617"/>
                  <a:pt x="2516" y="13508"/>
                </a:cubicBezTo>
                <a:cubicBezTo>
                  <a:pt x="2538" y="13493"/>
                  <a:pt x="2579" y="13470"/>
                  <a:pt x="2607" y="13461"/>
                </a:cubicBezTo>
                <a:cubicBezTo>
                  <a:pt x="2634" y="13453"/>
                  <a:pt x="2715" y="13246"/>
                  <a:pt x="2784" y="13006"/>
                </a:cubicBezTo>
                <a:cubicBezTo>
                  <a:pt x="2853" y="12766"/>
                  <a:pt x="2930" y="12569"/>
                  <a:pt x="2958" y="12567"/>
                </a:cubicBezTo>
                <a:cubicBezTo>
                  <a:pt x="2986" y="12564"/>
                  <a:pt x="3099" y="12464"/>
                  <a:pt x="3209" y="12339"/>
                </a:cubicBezTo>
                <a:cubicBezTo>
                  <a:pt x="3507" y="11999"/>
                  <a:pt x="3568" y="12114"/>
                  <a:pt x="3573" y="13038"/>
                </a:cubicBezTo>
                <a:cubicBezTo>
                  <a:pt x="3588" y="15509"/>
                  <a:pt x="3570" y="15297"/>
                  <a:pt x="3851" y="15800"/>
                </a:cubicBezTo>
                <a:cubicBezTo>
                  <a:pt x="3991" y="16050"/>
                  <a:pt x="4132" y="16256"/>
                  <a:pt x="4166" y="16256"/>
                </a:cubicBezTo>
                <a:cubicBezTo>
                  <a:pt x="4199" y="16256"/>
                  <a:pt x="4301" y="16389"/>
                  <a:pt x="4393" y="16554"/>
                </a:cubicBezTo>
                <a:cubicBezTo>
                  <a:pt x="4486" y="16719"/>
                  <a:pt x="4724" y="17061"/>
                  <a:pt x="4922" y="17307"/>
                </a:cubicBezTo>
                <a:cubicBezTo>
                  <a:pt x="5120" y="17554"/>
                  <a:pt x="5333" y="17836"/>
                  <a:pt x="5394" y="17935"/>
                </a:cubicBezTo>
                <a:cubicBezTo>
                  <a:pt x="5490" y="18094"/>
                  <a:pt x="5522" y="18089"/>
                  <a:pt x="5655" y="17928"/>
                </a:cubicBezTo>
                <a:cubicBezTo>
                  <a:pt x="5738" y="17826"/>
                  <a:pt x="5805" y="17785"/>
                  <a:pt x="5805" y="17833"/>
                </a:cubicBezTo>
                <a:cubicBezTo>
                  <a:pt x="5805" y="17881"/>
                  <a:pt x="5860" y="17808"/>
                  <a:pt x="5926" y="17669"/>
                </a:cubicBezTo>
                <a:cubicBezTo>
                  <a:pt x="6190" y="17108"/>
                  <a:pt x="7476" y="15467"/>
                  <a:pt x="7699" y="15408"/>
                </a:cubicBezTo>
                <a:cubicBezTo>
                  <a:pt x="7907" y="15353"/>
                  <a:pt x="7942" y="15396"/>
                  <a:pt x="8221" y="15989"/>
                </a:cubicBezTo>
                <a:cubicBezTo>
                  <a:pt x="8386" y="16338"/>
                  <a:pt x="8584" y="16659"/>
                  <a:pt x="8659" y="16703"/>
                </a:cubicBezTo>
                <a:cubicBezTo>
                  <a:pt x="8968" y="16884"/>
                  <a:pt x="9670" y="16098"/>
                  <a:pt x="9824" y="15400"/>
                </a:cubicBezTo>
                <a:cubicBezTo>
                  <a:pt x="9885" y="15124"/>
                  <a:pt x="9934" y="15045"/>
                  <a:pt x="10014" y="15094"/>
                </a:cubicBezTo>
                <a:cubicBezTo>
                  <a:pt x="10096" y="15144"/>
                  <a:pt x="10122" y="15104"/>
                  <a:pt x="10122" y="14913"/>
                </a:cubicBezTo>
                <a:cubicBezTo>
                  <a:pt x="10122" y="14775"/>
                  <a:pt x="10082" y="14626"/>
                  <a:pt x="10035" y="14584"/>
                </a:cubicBezTo>
                <a:cubicBezTo>
                  <a:pt x="9981" y="14535"/>
                  <a:pt x="9961" y="14415"/>
                  <a:pt x="9978" y="14262"/>
                </a:cubicBezTo>
                <a:cubicBezTo>
                  <a:pt x="9994" y="14118"/>
                  <a:pt x="9980" y="14026"/>
                  <a:pt x="9944" y="14042"/>
                </a:cubicBezTo>
                <a:cubicBezTo>
                  <a:pt x="9903" y="14061"/>
                  <a:pt x="9881" y="13775"/>
                  <a:pt x="9881" y="13140"/>
                </a:cubicBezTo>
                <a:lnTo>
                  <a:pt x="9881" y="12205"/>
                </a:lnTo>
                <a:lnTo>
                  <a:pt x="10349" y="11578"/>
                </a:lnTo>
                <a:lnTo>
                  <a:pt x="10814" y="10950"/>
                </a:lnTo>
                <a:lnTo>
                  <a:pt x="10801" y="9403"/>
                </a:lnTo>
                <a:lnTo>
                  <a:pt x="10787" y="7849"/>
                </a:lnTo>
                <a:lnTo>
                  <a:pt x="10175" y="6994"/>
                </a:lnTo>
                <a:cubicBezTo>
                  <a:pt x="9009" y="5360"/>
                  <a:pt x="8650" y="5023"/>
                  <a:pt x="8482" y="5416"/>
                </a:cubicBezTo>
                <a:cubicBezTo>
                  <a:pt x="8437" y="5522"/>
                  <a:pt x="8437" y="5611"/>
                  <a:pt x="8479" y="5730"/>
                </a:cubicBezTo>
                <a:cubicBezTo>
                  <a:pt x="8522" y="5853"/>
                  <a:pt x="8510" y="5911"/>
                  <a:pt x="8435" y="5973"/>
                </a:cubicBezTo>
                <a:cubicBezTo>
                  <a:pt x="8381" y="6019"/>
                  <a:pt x="8302" y="6121"/>
                  <a:pt x="8258" y="6201"/>
                </a:cubicBezTo>
                <a:cubicBezTo>
                  <a:pt x="8137" y="6422"/>
                  <a:pt x="7762" y="6673"/>
                  <a:pt x="7622" y="6625"/>
                </a:cubicBezTo>
                <a:cubicBezTo>
                  <a:pt x="7500" y="6582"/>
                  <a:pt x="7499" y="6562"/>
                  <a:pt x="7508" y="5063"/>
                </a:cubicBezTo>
                <a:cubicBezTo>
                  <a:pt x="7517" y="3689"/>
                  <a:pt x="7508" y="3523"/>
                  <a:pt x="7411" y="3312"/>
                </a:cubicBezTo>
                <a:cubicBezTo>
                  <a:pt x="7300" y="3069"/>
                  <a:pt x="5676" y="869"/>
                  <a:pt x="5558" y="801"/>
                </a:cubicBezTo>
                <a:close/>
                <a:moveTo>
                  <a:pt x="54" y="7951"/>
                </a:moveTo>
                <a:cubicBezTo>
                  <a:pt x="24" y="7909"/>
                  <a:pt x="0" y="7990"/>
                  <a:pt x="0" y="8132"/>
                </a:cubicBezTo>
                <a:cubicBezTo>
                  <a:pt x="0" y="8273"/>
                  <a:pt x="24" y="8391"/>
                  <a:pt x="54" y="8391"/>
                </a:cubicBezTo>
                <a:cubicBezTo>
                  <a:pt x="83" y="8391"/>
                  <a:pt x="107" y="8309"/>
                  <a:pt x="107" y="8210"/>
                </a:cubicBezTo>
                <a:cubicBezTo>
                  <a:pt x="107" y="8111"/>
                  <a:pt x="83" y="7994"/>
                  <a:pt x="54" y="7951"/>
                </a:cubicBezTo>
                <a:close/>
                <a:moveTo>
                  <a:pt x="7211" y="19992"/>
                </a:moveTo>
                <a:cubicBezTo>
                  <a:pt x="7185" y="19997"/>
                  <a:pt x="7164" y="20100"/>
                  <a:pt x="7164" y="20220"/>
                </a:cubicBezTo>
                <a:cubicBezTo>
                  <a:pt x="7164" y="20339"/>
                  <a:pt x="7126" y="20438"/>
                  <a:pt x="7077" y="20439"/>
                </a:cubicBezTo>
                <a:cubicBezTo>
                  <a:pt x="6905" y="20442"/>
                  <a:pt x="6908" y="20628"/>
                  <a:pt x="7087" y="21059"/>
                </a:cubicBezTo>
                <a:cubicBezTo>
                  <a:pt x="7297" y="21568"/>
                  <a:pt x="7350" y="21600"/>
                  <a:pt x="7361" y="21216"/>
                </a:cubicBezTo>
                <a:cubicBezTo>
                  <a:pt x="7366" y="21062"/>
                  <a:pt x="7371" y="20848"/>
                  <a:pt x="7374" y="20745"/>
                </a:cubicBezTo>
                <a:cubicBezTo>
                  <a:pt x="7383" y="20501"/>
                  <a:pt x="7270" y="19981"/>
                  <a:pt x="7211" y="19992"/>
                </a:cubicBezTo>
                <a:close/>
                <a:moveTo>
                  <a:pt x="20086" y="20345"/>
                </a:moveTo>
                <a:cubicBezTo>
                  <a:pt x="20077" y="20386"/>
                  <a:pt x="20095" y="20477"/>
                  <a:pt x="20146" y="20596"/>
                </a:cubicBezTo>
                <a:cubicBezTo>
                  <a:pt x="20181" y="20679"/>
                  <a:pt x="20230" y="20745"/>
                  <a:pt x="20253" y="20745"/>
                </a:cubicBezTo>
                <a:cubicBezTo>
                  <a:pt x="20332" y="20745"/>
                  <a:pt x="20297" y="20558"/>
                  <a:pt x="20189" y="20400"/>
                </a:cubicBezTo>
                <a:cubicBezTo>
                  <a:pt x="20131" y="20315"/>
                  <a:pt x="20095" y="20305"/>
                  <a:pt x="20086" y="20345"/>
                </a:cubicBezTo>
                <a:close/>
                <a:moveTo>
                  <a:pt x="19798" y="20832"/>
                </a:moveTo>
                <a:cubicBezTo>
                  <a:pt x="19771" y="20808"/>
                  <a:pt x="19750" y="20819"/>
                  <a:pt x="19738" y="20863"/>
                </a:cubicBezTo>
                <a:cubicBezTo>
                  <a:pt x="19718" y="20938"/>
                  <a:pt x="19678" y="20962"/>
                  <a:pt x="19647" y="20918"/>
                </a:cubicBezTo>
                <a:cubicBezTo>
                  <a:pt x="19617" y="20874"/>
                  <a:pt x="19572" y="20918"/>
                  <a:pt x="19547" y="21012"/>
                </a:cubicBezTo>
                <a:cubicBezTo>
                  <a:pt x="19516" y="21129"/>
                  <a:pt x="19556" y="21315"/>
                  <a:pt x="19671" y="21593"/>
                </a:cubicBezTo>
                <a:lnTo>
                  <a:pt x="19969" y="21593"/>
                </a:lnTo>
                <a:cubicBezTo>
                  <a:pt x="19976" y="21530"/>
                  <a:pt x="19978" y="21462"/>
                  <a:pt x="19989" y="21420"/>
                </a:cubicBezTo>
                <a:cubicBezTo>
                  <a:pt x="20009" y="21345"/>
                  <a:pt x="19971" y="21157"/>
                  <a:pt x="19902" y="21004"/>
                </a:cubicBezTo>
                <a:cubicBezTo>
                  <a:pt x="19861" y="20914"/>
                  <a:pt x="19825" y="20855"/>
                  <a:pt x="19798" y="20832"/>
                </a:cubicBezTo>
                <a:close/>
                <a:moveTo>
                  <a:pt x="6792" y="20942"/>
                </a:moveTo>
                <a:cubicBezTo>
                  <a:pt x="6762" y="20915"/>
                  <a:pt x="6749" y="20958"/>
                  <a:pt x="6732" y="21059"/>
                </a:cubicBezTo>
                <a:cubicBezTo>
                  <a:pt x="6707" y="21212"/>
                  <a:pt x="6744" y="21367"/>
                  <a:pt x="6846" y="21593"/>
                </a:cubicBezTo>
                <a:lnTo>
                  <a:pt x="7077" y="21593"/>
                </a:lnTo>
                <a:cubicBezTo>
                  <a:pt x="7046" y="21490"/>
                  <a:pt x="7012" y="21381"/>
                  <a:pt x="6953" y="21248"/>
                </a:cubicBezTo>
                <a:cubicBezTo>
                  <a:pt x="6870" y="21060"/>
                  <a:pt x="6823" y="20968"/>
                  <a:pt x="6792" y="2094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78" name="BagaNimba14la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6600" y="6807200"/>
            <a:ext cx="447457" cy="7395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398" y="1760537"/>
            <a:ext cx="7217904" cy="57285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000" y="3736975"/>
            <a:ext cx="369888" cy="371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8987" y="4108450"/>
            <a:ext cx="757238" cy="3206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Image result for SMB WAP LOGO.png" descr="Image result for SMB WAP LOG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0562" y="3749675"/>
            <a:ext cx="738188" cy="387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7237" y="3563937"/>
            <a:ext cx="457201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ima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2725" y="3297237"/>
            <a:ext cx="430213" cy="4302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5400" y="3586162"/>
            <a:ext cx="1058863" cy="336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ima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31381" y="3076855"/>
            <a:ext cx="336551" cy="336551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Shape 288"/>
          <p:cNvSpPr/>
          <p:nvPr/>
        </p:nvSpPr>
        <p:spPr>
          <a:xfrm>
            <a:off x="548108" y="3372233"/>
            <a:ext cx="1457861" cy="307777"/>
          </a:xfrm>
          <a:prstGeom prst="rect">
            <a:avLst/>
          </a:prstGeom>
          <a:blipFill>
            <a:blip r:embed="rId10"/>
          </a:blip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400" b="1">
                <a:solidFill>
                  <a:srgbClr val="FFFFFF"/>
                </a:solidFill>
              </a:defRPr>
            </a:lvl1pPr>
          </a:lstStyle>
          <a:p>
            <a:r>
              <a:t>US$ 643 million</a:t>
            </a:r>
          </a:p>
        </p:txBody>
      </p:sp>
      <p:sp>
        <p:nvSpPr>
          <p:cNvPr id="289" name="Shape 289"/>
          <p:cNvSpPr/>
          <p:nvPr/>
        </p:nvSpPr>
        <p:spPr>
          <a:xfrm>
            <a:off x="711111" y="4520516"/>
            <a:ext cx="1444208" cy="339209"/>
          </a:xfrm>
          <a:prstGeom prst="rect">
            <a:avLst/>
          </a:prstGeom>
          <a:blipFill>
            <a:blip r:embed="rId10"/>
          </a:blip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500" b="1">
                <a:solidFill>
                  <a:srgbClr val="FFFFFF"/>
                </a:solidFill>
              </a:defRPr>
            </a:lvl1pPr>
          </a:lstStyle>
          <a:p>
            <a:r>
              <a:t> US$  3 billion </a:t>
            </a:r>
          </a:p>
        </p:txBody>
      </p:sp>
      <p:sp>
        <p:nvSpPr>
          <p:cNvPr id="290" name="Shape 290"/>
          <p:cNvSpPr/>
          <p:nvPr/>
        </p:nvSpPr>
        <p:spPr>
          <a:xfrm>
            <a:off x="2012887" y="3499495"/>
            <a:ext cx="908114" cy="423218"/>
          </a:xfrm>
          <a:prstGeom prst="line">
            <a:avLst/>
          </a:prstGeom>
          <a:ln w="25400">
            <a:solidFill>
              <a:schemeClr val="accent5">
                <a:satOff val="-6843"/>
                <a:lumOff val="-10705"/>
              </a:schemeClr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91" name="Shape 291"/>
          <p:cNvSpPr/>
          <p:nvPr/>
        </p:nvSpPr>
        <p:spPr>
          <a:xfrm flipH="1">
            <a:off x="2062162" y="3981450"/>
            <a:ext cx="1363664" cy="779463"/>
          </a:xfrm>
          <a:prstGeom prst="line">
            <a:avLst/>
          </a:prstGeom>
          <a:ln w="25400">
            <a:solidFill>
              <a:schemeClr val="accent5">
                <a:satOff val="-6843"/>
                <a:lumOff val="-10705"/>
              </a:schemeClr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92" name="Shape 292"/>
          <p:cNvSpPr/>
          <p:nvPr/>
        </p:nvSpPr>
        <p:spPr>
          <a:xfrm>
            <a:off x="2542273" y="1779587"/>
            <a:ext cx="1444140" cy="345441"/>
          </a:xfrm>
          <a:prstGeom prst="rect">
            <a:avLst/>
          </a:prstGeom>
          <a:blipFill>
            <a:blip r:embed="rId10"/>
          </a:blip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400" b="1">
                <a:solidFill>
                  <a:srgbClr val="FFFFFF"/>
                </a:solidFill>
              </a:defRPr>
            </a:pPr>
            <a:r>
              <a:t>US$ </a:t>
            </a:r>
            <a:r>
              <a:rPr>
                <a:latin typeface="Century Gothic"/>
                <a:ea typeface="Century Gothic"/>
                <a:cs typeface="Century Gothic"/>
                <a:sym typeface="Century Gothic"/>
              </a:rPr>
              <a:t>200 million</a:t>
            </a:r>
          </a:p>
        </p:txBody>
      </p:sp>
      <p:pic>
        <p:nvPicPr>
          <p:cNvPr id="293" name="Related image.jpg" descr="Related image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78262" y="3643312"/>
            <a:ext cx="723901" cy="371476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Shape 294"/>
          <p:cNvSpPr/>
          <p:nvPr/>
        </p:nvSpPr>
        <p:spPr>
          <a:xfrm flipH="1" flipV="1">
            <a:off x="3257549" y="2176462"/>
            <a:ext cx="982664" cy="1466851"/>
          </a:xfrm>
          <a:prstGeom prst="line">
            <a:avLst/>
          </a:prstGeom>
          <a:ln w="25400">
            <a:solidFill>
              <a:schemeClr val="accent5">
                <a:satOff val="-6843"/>
                <a:lumOff val="-10705"/>
              </a:schemeClr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95" name="Shape 295"/>
          <p:cNvSpPr/>
          <p:nvPr/>
        </p:nvSpPr>
        <p:spPr>
          <a:xfrm>
            <a:off x="1422400" y="2287587"/>
            <a:ext cx="1505866" cy="326924"/>
          </a:xfrm>
          <a:prstGeom prst="rect">
            <a:avLst/>
          </a:prstGeom>
          <a:blipFill>
            <a:blip r:embed="rId10"/>
          </a:blip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 b="1">
                <a:solidFill>
                  <a:srgbClr val="FFFFFF"/>
                </a:solidFill>
              </a:defRPr>
            </a:lvl1pPr>
          </a:lstStyle>
          <a:p>
            <a:r>
              <a:t> US$ 300 million</a:t>
            </a:r>
          </a:p>
        </p:txBody>
      </p:sp>
      <p:sp>
        <p:nvSpPr>
          <p:cNvPr id="296" name="Shape 296"/>
          <p:cNvSpPr/>
          <p:nvPr/>
        </p:nvSpPr>
        <p:spPr>
          <a:xfrm>
            <a:off x="2625058" y="2662147"/>
            <a:ext cx="703930" cy="881154"/>
          </a:xfrm>
          <a:prstGeom prst="line">
            <a:avLst/>
          </a:prstGeom>
          <a:ln w="25400">
            <a:solidFill>
              <a:schemeClr val="accent5">
                <a:satOff val="-6843"/>
                <a:lumOff val="-10705"/>
              </a:schemeClr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97" name="Shape 297"/>
          <p:cNvSpPr/>
          <p:nvPr/>
        </p:nvSpPr>
        <p:spPr>
          <a:xfrm>
            <a:off x="663059" y="2698438"/>
            <a:ext cx="1555265" cy="326925"/>
          </a:xfrm>
          <a:prstGeom prst="rect">
            <a:avLst/>
          </a:prstGeom>
          <a:blipFill>
            <a:blip r:embed="rId10"/>
          </a:blip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400" b="1">
                <a:solidFill>
                  <a:srgbClr val="FFFFFF"/>
                </a:solidFill>
              </a:defRPr>
            </a:pPr>
            <a:r>
              <a:t> US$ 240 million </a:t>
            </a:r>
          </a:p>
        </p:txBody>
      </p:sp>
      <p:sp>
        <p:nvSpPr>
          <p:cNvPr id="298" name="Shape 298"/>
          <p:cNvSpPr/>
          <p:nvPr/>
        </p:nvSpPr>
        <p:spPr>
          <a:xfrm>
            <a:off x="2200773" y="2805610"/>
            <a:ext cx="705940" cy="705941"/>
          </a:xfrm>
          <a:prstGeom prst="line">
            <a:avLst/>
          </a:prstGeom>
          <a:ln w="25400">
            <a:solidFill>
              <a:schemeClr val="accent5">
                <a:satOff val="-6843"/>
                <a:lumOff val="-10705"/>
              </a:schemeClr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99" name="Shape 299"/>
          <p:cNvSpPr/>
          <p:nvPr/>
        </p:nvSpPr>
        <p:spPr>
          <a:xfrm>
            <a:off x="1131887" y="5481845"/>
            <a:ext cx="1403587" cy="323165"/>
          </a:xfrm>
          <a:prstGeom prst="rect">
            <a:avLst/>
          </a:prstGeom>
          <a:blipFill>
            <a:blip r:embed="rId10"/>
          </a:blip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500" b="1">
                <a:solidFill>
                  <a:srgbClr val="FFFFFF"/>
                </a:solidFill>
              </a:defRPr>
            </a:pPr>
            <a:r>
              <a:rPr dirty="0"/>
              <a:t>US$ 1</a:t>
            </a:r>
            <a:r>
              <a:rPr lang="en-US" dirty="0"/>
              <a:t>.4</a:t>
            </a:r>
            <a:r>
              <a:rPr dirty="0"/>
              <a:t> billion</a:t>
            </a:r>
          </a:p>
        </p:txBody>
      </p:sp>
      <p:sp>
        <p:nvSpPr>
          <p:cNvPr id="300" name="Shape 300"/>
          <p:cNvSpPr/>
          <p:nvPr/>
        </p:nvSpPr>
        <p:spPr>
          <a:xfrm flipV="1">
            <a:off x="2532926" y="4368800"/>
            <a:ext cx="992912" cy="1175806"/>
          </a:xfrm>
          <a:prstGeom prst="line">
            <a:avLst/>
          </a:prstGeom>
          <a:ln w="25400">
            <a:solidFill>
              <a:schemeClr val="accent5">
                <a:satOff val="-6843"/>
                <a:lumOff val="-10705"/>
              </a:schemeClr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301" name="Shape 301"/>
          <p:cNvSpPr/>
          <p:nvPr/>
        </p:nvSpPr>
        <p:spPr>
          <a:xfrm>
            <a:off x="4994850" y="1851195"/>
            <a:ext cx="1682751" cy="326924"/>
          </a:xfrm>
          <a:prstGeom prst="rect">
            <a:avLst/>
          </a:prstGeom>
          <a:blipFill>
            <a:blip r:embed="rId10"/>
          </a:blip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 b="1">
                <a:solidFill>
                  <a:srgbClr val="FFFFFF"/>
                </a:solidFill>
              </a:defRPr>
            </a:lvl1pPr>
          </a:lstStyle>
          <a:p>
            <a:r>
              <a:t>US$ 3 billion</a:t>
            </a:r>
          </a:p>
        </p:txBody>
      </p:sp>
      <p:pic>
        <p:nvPicPr>
          <p:cNvPr id="302" name="imag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7603" y="7167562"/>
            <a:ext cx="1058863" cy="25044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imag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13112" y="6755121"/>
            <a:ext cx="573088" cy="755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imag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91462" y="6986875"/>
            <a:ext cx="995363" cy="5635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Image result for aSHAPURA logo.png" descr="Image result for aSHAPURA logo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39126" y="6898790"/>
            <a:ext cx="1393826" cy="468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Image result for TBEA logo.png" descr="Image result for TBEA logo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21112" y="6979732"/>
            <a:ext cx="1270001" cy="577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Image result for Alliance MIning commodities logo.png" descr="Image result for Alliance MIning commodities logo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32350" y="6763059"/>
            <a:ext cx="1270000" cy="739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Image result for DYNAMIC MINING  LOGO.png" descr="Image result for DYNAMIC MINING  LOGO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352271" y="6822590"/>
            <a:ext cx="919164" cy="6207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777162" y="161925"/>
            <a:ext cx="2027238" cy="708025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Shape 310"/>
          <p:cNvSpPr/>
          <p:nvPr/>
        </p:nvSpPr>
        <p:spPr>
          <a:xfrm>
            <a:off x="437552" y="455233"/>
            <a:ext cx="5029580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755650">
              <a:defRPr b="1">
                <a:solidFill>
                  <a:schemeClr val="accent6">
                    <a:satOff val="-35873"/>
                    <a:lumOff val="-12431"/>
                  </a:schemeClr>
                </a:solidFill>
              </a:defRPr>
            </a:lvl1pPr>
          </a:lstStyle>
          <a:p>
            <a:r>
              <a:rPr lang="fr-FR" dirty="0"/>
              <a:t>3. UNPRECEDENTED MINING INVESTMENTS</a:t>
            </a:r>
          </a:p>
          <a:p>
            <a:endParaRPr dirty="0"/>
          </a:p>
        </p:txBody>
      </p:sp>
      <p:sp>
        <p:nvSpPr>
          <p:cNvPr id="311" name="Shape 311"/>
          <p:cNvSpPr/>
          <p:nvPr/>
        </p:nvSpPr>
        <p:spPr>
          <a:xfrm>
            <a:off x="215900" y="866775"/>
            <a:ext cx="7632700" cy="0"/>
          </a:xfrm>
          <a:prstGeom prst="line">
            <a:avLst/>
          </a:prstGeom>
          <a:ln w="25400">
            <a:solidFill>
              <a:schemeClr val="accent6">
                <a:satOff val="-35873"/>
                <a:lumOff val="-12431"/>
              </a:schemeClr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pic>
        <p:nvPicPr>
          <p:cNvPr id="312" name="image.png"/>
          <p:cNvPicPr>
            <a:picLocks noChangeAspect="1"/>
          </p:cNvPicPr>
          <p:nvPr/>
        </p:nvPicPr>
        <p:blipFill>
          <a:blip r:embed="rId20"/>
          <a:srcRect r="25151"/>
          <a:stretch>
            <a:fillRect/>
          </a:stretch>
        </p:blipFill>
        <p:spPr>
          <a:xfrm>
            <a:off x="4762" y="9525"/>
            <a:ext cx="288926" cy="7540625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Shape 313"/>
          <p:cNvSpPr/>
          <p:nvPr/>
        </p:nvSpPr>
        <p:spPr>
          <a:xfrm>
            <a:off x="7651220" y="2673451"/>
            <a:ext cx="1682751" cy="326925"/>
          </a:xfrm>
          <a:prstGeom prst="rect">
            <a:avLst/>
          </a:prstGeom>
          <a:blipFill>
            <a:blip r:embed="rId10"/>
          </a:blip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 b="1">
                <a:solidFill>
                  <a:srgbClr val="FFFFFF"/>
                </a:solidFill>
              </a:defRPr>
            </a:lvl1pPr>
          </a:lstStyle>
          <a:p>
            <a:r>
              <a:t>$120 million </a:t>
            </a:r>
          </a:p>
        </p:txBody>
      </p:sp>
      <p:sp>
        <p:nvSpPr>
          <p:cNvPr id="314" name="Shape 314"/>
          <p:cNvSpPr/>
          <p:nvPr/>
        </p:nvSpPr>
        <p:spPr>
          <a:xfrm flipH="1">
            <a:off x="6867009" y="3075511"/>
            <a:ext cx="730605" cy="730605"/>
          </a:xfrm>
          <a:prstGeom prst="line">
            <a:avLst/>
          </a:prstGeom>
          <a:ln w="25400">
            <a:solidFill>
              <a:schemeClr val="accent5">
                <a:satOff val="-6843"/>
                <a:lumOff val="-10705"/>
              </a:schemeClr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pic>
        <p:nvPicPr>
          <p:cNvPr id="315" name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511925" y="3999706"/>
            <a:ext cx="972719" cy="446088"/>
          </a:xfrm>
          <a:prstGeom prst="rect">
            <a:avLst/>
          </a:prstGeom>
          <a:ln w="12700">
            <a:miter lim="400000"/>
          </a:ln>
        </p:spPr>
      </p:pic>
      <p:sp>
        <p:nvSpPr>
          <p:cNvPr id="316" name="Shape 316"/>
          <p:cNvSpPr/>
          <p:nvPr/>
        </p:nvSpPr>
        <p:spPr>
          <a:xfrm>
            <a:off x="7977187" y="3508425"/>
            <a:ext cx="1682751" cy="326925"/>
          </a:xfrm>
          <a:prstGeom prst="rect">
            <a:avLst/>
          </a:prstGeom>
          <a:blipFill>
            <a:blip r:embed="rId10"/>
          </a:blip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 b="1">
                <a:solidFill>
                  <a:srgbClr val="FFFFFF"/>
                </a:solidFill>
              </a:defRPr>
            </a:lvl1pPr>
          </a:lstStyle>
          <a:p>
            <a:r>
              <a:t>US$ 150 million</a:t>
            </a:r>
          </a:p>
        </p:txBody>
      </p:sp>
      <p:sp>
        <p:nvSpPr>
          <p:cNvPr id="317" name="Shape 317"/>
          <p:cNvSpPr/>
          <p:nvPr/>
        </p:nvSpPr>
        <p:spPr>
          <a:xfrm flipH="1">
            <a:off x="7245850" y="3873603"/>
            <a:ext cx="711788" cy="349150"/>
          </a:xfrm>
          <a:prstGeom prst="line">
            <a:avLst/>
          </a:prstGeom>
          <a:ln w="25400">
            <a:solidFill>
              <a:schemeClr val="accent5">
                <a:satOff val="-6843"/>
                <a:lumOff val="-10705"/>
              </a:schemeClr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pic>
        <p:nvPicPr>
          <p:cNvPr id="318" name="BagaNimba14la.jp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737506" y="6990516"/>
            <a:ext cx="336551" cy="5562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Image result for TBEA logo.png" descr="Image result for TBEA logo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125310" y="3223418"/>
            <a:ext cx="1270001" cy="577851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Shape 320"/>
          <p:cNvSpPr/>
          <p:nvPr/>
        </p:nvSpPr>
        <p:spPr>
          <a:xfrm flipH="1">
            <a:off x="4825059" y="2188797"/>
            <a:ext cx="675759" cy="1296233"/>
          </a:xfrm>
          <a:prstGeom prst="line">
            <a:avLst/>
          </a:prstGeom>
          <a:ln w="25400">
            <a:solidFill>
              <a:schemeClr val="accent5">
                <a:satOff val="-6843"/>
                <a:lumOff val="-10705"/>
              </a:schemeClr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321" name="Shape 321"/>
          <p:cNvSpPr/>
          <p:nvPr/>
        </p:nvSpPr>
        <p:spPr>
          <a:xfrm>
            <a:off x="489784" y="973151"/>
            <a:ext cx="188769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/>
            </a:lvl1pPr>
          </a:lstStyle>
          <a:p>
            <a:r>
              <a:rPr lang="en-US" dirty="0">
                <a:solidFill>
                  <a:schemeClr val="accent6">
                    <a:satOff val="-35873"/>
                    <a:lumOff val="-12431"/>
                  </a:schemeClr>
                </a:solidFill>
              </a:rPr>
              <a:t>Current projects</a:t>
            </a:r>
            <a:endParaRPr dirty="0">
              <a:solidFill>
                <a:schemeClr val="accent6">
                  <a:satOff val="-35873"/>
                  <a:lumOff val="-12431"/>
                </a:schemeClr>
              </a:solidFill>
            </a:endParaRPr>
          </a:p>
        </p:txBody>
      </p:sp>
      <p:sp>
        <p:nvSpPr>
          <p:cNvPr id="322" name="Shape 322"/>
          <p:cNvSpPr/>
          <p:nvPr/>
        </p:nvSpPr>
        <p:spPr>
          <a:xfrm flipH="1">
            <a:off x="7534724" y="5095665"/>
            <a:ext cx="726997" cy="364550"/>
          </a:xfrm>
          <a:prstGeom prst="line">
            <a:avLst/>
          </a:prstGeom>
          <a:ln w="25400">
            <a:solidFill>
              <a:schemeClr val="accent5">
                <a:satOff val="-6843"/>
                <a:lumOff val="-10705"/>
              </a:schemeClr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323" name="Shape 323"/>
          <p:cNvSpPr/>
          <p:nvPr/>
        </p:nvSpPr>
        <p:spPr>
          <a:xfrm>
            <a:off x="8272052" y="4839688"/>
            <a:ext cx="1682751" cy="326925"/>
          </a:xfrm>
          <a:prstGeom prst="rect">
            <a:avLst/>
          </a:prstGeom>
          <a:blipFill>
            <a:blip r:embed="rId10"/>
          </a:blip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 b="1">
                <a:solidFill>
                  <a:srgbClr val="FFFFFF"/>
                </a:solidFill>
              </a:defRPr>
            </a:lvl1pPr>
          </a:lstStyle>
          <a:p>
            <a:r>
              <a:t>US$ 1 billion</a:t>
            </a:r>
          </a:p>
        </p:txBody>
      </p:sp>
      <p:sp>
        <p:nvSpPr>
          <p:cNvPr id="324" name="Shape 324"/>
          <p:cNvSpPr/>
          <p:nvPr/>
        </p:nvSpPr>
        <p:spPr>
          <a:xfrm>
            <a:off x="4016950" y="1445780"/>
            <a:ext cx="1682751" cy="326925"/>
          </a:xfrm>
          <a:prstGeom prst="rect">
            <a:avLst/>
          </a:prstGeom>
          <a:blipFill>
            <a:blip r:embed="rId10"/>
          </a:blip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 b="1">
                <a:solidFill>
                  <a:srgbClr val="FFFFFF"/>
                </a:solidFill>
              </a:defRPr>
            </a:lvl1pPr>
          </a:lstStyle>
          <a:p>
            <a:r>
              <a:t>US$ 535 million</a:t>
            </a:r>
          </a:p>
        </p:txBody>
      </p:sp>
      <p:sp>
        <p:nvSpPr>
          <p:cNvPr id="325" name="Shape 325"/>
          <p:cNvSpPr/>
          <p:nvPr/>
        </p:nvSpPr>
        <p:spPr>
          <a:xfrm flipH="1">
            <a:off x="3694370" y="1833842"/>
            <a:ext cx="734734" cy="1395613"/>
          </a:xfrm>
          <a:prstGeom prst="line">
            <a:avLst/>
          </a:prstGeom>
          <a:ln w="25400">
            <a:solidFill>
              <a:schemeClr val="accent5">
                <a:satOff val="-6843"/>
                <a:lumOff val="-10705"/>
              </a:schemeClr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pic>
        <p:nvPicPr>
          <p:cNvPr id="326" name="pasted-image.png"/>
          <p:cNvPicPr>
            <a:picLocks noChangeAspect="1"/>
          </p:cNvPicPr>
          <p:nvPr/>
        </p:nvPicPr>
        <p:blipFill>
          <a:blip r:embed="rId23"/>
          <a:srcRect l="16940" t="5316" r="16940" b="19098"/>
          <a:stretch>
            <a:fillRect/>
          </a:stretch>
        </p:blipFill>
        <p:spPr>
          <a:xfrm>
            <a:off x="6591467" y="5169415"/>
            <a:ext cx="980076" cy="5023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0" y="49212"/>
            <a:ext cx="1728788" cy="555626"/>
          </a:xfrm>
          <a:prstGeom prst="rect">
            <a:avLst/>
          </a:prstGeom>
          <a:ln w="12700">
            <a:miter lim="400000"/>
          </a:ln>
        </p:spPr>
      </p:pic>
      <p:sp>
        <p:nvSpPr>
          <p:cNvPr id="393" name="Shape 393"/>
          <p:cNvSpPr/>
          <p:nvPr/>
        </p:nvSpPr>
        <p:spPr>
          <a:xfrm>
            <a:off x="515937" y="1001712"/>
            <a:ext cx="9207501" cy="1588"/>
          </a:xfrm>
          <a:prstGeom prst="line">
            <a:avLst/>
          </a:prstGeom>
          <a:ln w="12600">
            <a:solidFill>
              <a:srgbClr val="A6A278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94" name="Shape 394"/>
          <p:cNvSpPr/>
          <p:nvPr/>
        </p:nvSpPr>
        <p:spPr>
          <a:xfrm>
            <a:off x="357187" y="549275"/>
            <a:ext cx="8007351" cy="455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algn="just" defTabSz="755650">
              <a:lnSpc>
                <a:spcPct val="15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b="1">
                <a:solidFill>
                  <a:schemeClr val="accent6">
                    <a:satOff val="-35873"/>
                    <a:lumOff val="-12431"/>
                  </a:schemeClr>
                </a:solidFill>
              </a:defRPr>
            </a:lvl1pPr>
          </a:lstStyle>
          <a:p>
            <a:r>
              <a:rPr lang="fr-FR" dirty="0"/>
              <a:t>3. UNPRECEDENTED MINING INVESTMENTS</a:t>
            </a:r>
          </a:p>
        </p:txBody>
      </p:sp>
      <p:sp>
        <p:nvSpPr>
          <p:cNvPr id="395" name="Shape 395"/>
          <p:cNvSpPr/>
          <p:nvPr/>
        </p:nvSpPr>
        <p:spPr>
          <a:xfrm>
            <a:off x="8543925" y="6636858"/>
            <a:ext cx="1166813" cy="269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9372" tIns="39372" rIns="39372" bIns="39372" anchor="ctr">
            <a:spAutoFit/>
          </a:bodyPr>
          <a:lstStyle>
            <a:lvl1pPr defTabSz="755650">
              <a:lnSpc>
                <a:spcPct val="93000"/>
              </a:lnSpc>
              <a:defRPr sz="1300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-</a:t>
            </a:r>
          </a:p>
        </p:txBody>
      </p:sp>
      <p:pic>
        <p:nvPicPr>
          <p:cNvPr id="399" name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9050" y="1731816"/>
            <a:ext cx="1825625" cy="581026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" name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2615" y="3778250"/>
            <a:ext cx="1298575" cy="611188"/>
          </a:xfrm>
          <a:prstGeom prst="rect">
            <a:avLst/>
          </a:prstGeom>
          <a:ln w="12700">
            <a:miter lim="400000"/>
          </a:ln>
        </p:spPr>
      </p:pic>
      <p:sp>
        <p:nvSpPr>
          <p:cNvPr id="401" name="Shape 401"/>
          <p:cNvSpPr/>
          <p:nvPr/>
        </p:nvSpPr>
        <p:spPr>
          <a:xfrm>
            <a:off x="671288" y="1162005"/>
            <a:ext cx="5773379" cy="3371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9372" tIns="39372" rIns="39372" bIns="39372" anchor="ctr">
            <a:spAutoFit/>
          </a:bodyPr>
          <a:lstStyle>
            <a:lvl1pPr defTabSz="755650">
              <a:lnSpc>
                <a:spcPct val="93000"/>
              </a:lnSpc>
              <a:defRPr sz="1500"/>
            </a:lvl1pPr>
          </a:lstStyle>
          <a:p>
            <a:r>
              <a:rPr lang="en-US" sz="1800" b="1" dirty="0">
                <a:solidFill>
                  <a:schemeClr val="accent6">
                    <a:satOff val="-35873"/>
                    <a:lumOff val="-12431"/>
                  </a:schemeClr>
                </a:solidFill>
              </a:rPr>
              <a:t>W</a:t>
            </a:r>
            <a:r>
              <a:rPr sz="1800" b="1" dirty="0">
                <a:solidFill>
                  <a:schemeClr val="accent6">
                    <a:satOff val="-35873"/>
                    <a:lumOff val="-12431"/>
                  </a:schemeClr>
                </a:solidFill>
              </a:rPr>
              <a:t>orld-renowned companies are </a:t>
            </a:r>
            <a:r>
              <a:rPr lang="en-US" sz="1800" b="1" dirty="0">
                <a:solidFill>
                  <a:schemeClr val="accent6">
                    <a:satOff val="-35873"/>
                    <a:lumOff val="-12431"/>
                  </a:schemeClr>
                </a:solidFill>
              </a:rPr>
              <a:t>investing</a:t>
            </a:r>
            <a:r>
              <a:rPr sz="1800" b="1" dirty="0">
                <a:solidFill>
                  <a:schemeClr val="accent6">
                    <a:satOff val="-35873"/>
                    <a:lumOff val="-12431"/>
                  </a:schemeClr>
                </a:solidFill>
              </a:rPr>
              <a:t> in Guinea</a:t>
            </a:r>
          </a:p>
        </p:txBody>
      </p:sp>
      <p:pic>
        <p:nvPicPr>
          <p:cNvPr id="403" name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225" y="4046276"/>
            <a:ext cx="2043113" cy="48101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4" name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4356" y="2829932"/>
            <a:ext cx="1495425" cy="685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5" name="ima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32746" y="3840956"/>
            <a:ext cx="1096963" cy="1096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6" name="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6780" y="2515612"/>
            <a:ext cx="992188" cy="990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8" name="ima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90634" y="4946519"/>
            <a:ext cx="3502026" cy="581025"/>
          </a:xfrm>
          <a:prstGeom prst="rect">
            <a:avLst/>
          </a:prstGeom>
          <a:ln w="12700">
            <a:miter lim="400000"/>
          </a:ln>
        </p:spPr>
      </p:pic>
      <p:pic>
        <p:nvPicPr>
          <p:cNvPr id="409" name="imag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02810" y="5455937"/>
            <a:ext cx="2317581" cy="1360906"/>
          </a:xfrm>
          <a:prstGeom prst="rect">
            <a:avLst/>
          </a:prstGeom>
          <a:ln w="12700">
            <a:miter lim="400000"/>
          </a:ln>
        </p:spPr>
      </p:pic>
      <p:pic>
        <p:nvPicPr>
          <p:cNvPr id="410" name="BagaNimba14la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26600" y="6807200"/>
            <a:ext cx="447457" cy="7395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pasted-image.png">
            <a:extLst>
              <a:ext uri="{FF2B5EF4-FFF2-40B4-BE49-F238E27FC236}">
                <a16:creationId xmlns:a16="http://schemas.microsoft.com/office/drawing/2014/main" id="{10028E93-9FA3-4B95-93DC-A74F03768A58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9313" t="16255" r="22131" b="16255"/>
          <a:stretch>
            <a:fillRect/>
          </a:stretch>
        </p:blipFill>
        <p:spPr>
          <a:xfrm>
            <a:off x="5919567" y="4541642"/>
            <a:ext cx="1613179" cy="8336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Image result for aSHAPURA logo.png" descr="Image result for aSHAPURA logo">
            <a:extLst>
              <a:ext uri="{FF2B5EF4-FFF2-40B4-BE49-F238E27FC236}">
                <a16:creationId xmlns:a16="http://schemas.microsoft.com/office/drawing/2014/main" id="{413F736D-C257-4276-9B04-90BD61ABC41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44693" y="6118604"/>
            <a:ext cx="1885531" cy="633524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509922-B7C4-4DEE-B4B0-D89DA1C9546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7042" y="2680011"/>
            <a:ext cx="952954" cy="72025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3ECA3E5-6ABE-4B87-A09A-271547FA21E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190634" y="4030140"/>
            <a:ext cx="1028700" cy="3714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F38D02-2FFC-4388-83DB-2269CFA1188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09847" y="1798412"/>
            <a:ext cx="1771650" cy="723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750726-EC62-4316-881C-DFE4582A0E4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955475" y="1941802"/>
            <a:ext cx="1876425" cy="18764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1AD7620-D0E7-4DAE-80B4-82BDED49D5D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723177" y="1773132"/>
            <a:ext cx="2347923" cy="19612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39F2198-A266-4C72-B1A7-07BD1612195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29996" y="5105615"/>
            <a:ext cx="1099114" cy="7850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8C6A1FF-C5D1-4A47-97DC-72AFA5F1EEB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96484" y="5966442"/>
            <a:ext cx="1777885" cy="937849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image.png"/>
          <p:cNvPicPr>
            <a:picLocks noChangeAspect="1"/>
          </p:cNvPicPr>
          <p:nvPr/>
        </p:nvPicPr>
        <p:blipFill>
          <a:blip r:embed="rId2"/>
          <a:srcRect r="25151"/>
          <a:stretch>
            <a:fillRect/>
          </a:stretch>
        </p:blipFill>
        <p:spPr>
          <a:xfrm>
            <a:off x="4762" y="9525"/>
            <a:ext cx="288926" cy="75406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7162" y="161925"/>
            <a:ext cx="2027238" cy="708025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Shape 144"/>
          <p:cNvSpPr/>
          <p:nvPr/>
        </p:nvSpPr>
        <p:spPr>
          <a:xfrm>
            <a:off x="679077" y="2165349"/>
            <a:ext cx="8433546" cy="36901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42900" indent="-342900" defTabSz="914400">
              <a:lnSpc>
                <a:spcPct val="200000"/>
              </a:lnSpc>
              <a:buSzPct val="100000"/>
              <a:buAutoNum type="arabicPeriod"/>
              <a:defRPr sz="2000" b="1"/>
            </a:pPr>
            <a:r>
              <a:rPr dirty="0"/>
              <a:t>Overview of Guinea’s mineral potential</a:t>
            </a:r>
          </a:p>
          <a:p>
            <a:pPr marL="342900" indent="-342900" defTabSz="914400">
              <a:lnSpc>
                <a:spcPct val="200000"/>
              </a:lnSpc>
              <a:buSzPct val="100000"/>
              <a:buAutoNum type="arabicPeriod"/>
              <a:defRPr sz="2000" b="1"/>
            </a:pPr>
            <a:r>
              <a:rPr dirty="0"/>
              <a:t>Main reforms</a:t>
            </a:r>
            <a:r>
              <a:rPr lang="en-US" dirty="0"/>
              <a:t> </a:t>
            </a:r>
          </a:p>
          <a:p>
            <a:pPr marL="342900" indent="-342900" defTabSz="914400">
              <a:lnSpc>
                <a:spcPct val="200000"/>
              </a:lnSpc>
              <a:buSzPct val="100000"/>
              <a:buAutoNum type="arabicPeriod"/>
              <a:defRPr sz="2000" b="1"/>
            </a:pPr>
            <a:r>
              <a:rPr dirty="0"/>
              <a:t>Unprecedented mining investments</a:t>
            </a:r>
          </a:p>
          <a:p>
            <a:pPr marL="342900" indent="-342900" defTabSz="914400">
              <a:lnSpc>
                <a:spcPct val="200000"/>
              </a:lnSpc>
              <a:buSzPct val="100000"/>
              <a:buAutoNum type="arabicPeriod"/>
              <a:defRPr sz="2000" b="1"/>
            </a:pPr>
            <a:r>
              <a:rPr dirty="0"/>
              <a:t>Beyond mining opportunities</a:t>
            </a:r>
          </a:p>
          <a:p>
            <a:pPr marL="342900" indent="-342900" defTabSz="914400">
              <a:lnSpc>
                <a:spcPct val="200000"/>
              </a:lnSpc>
              <a:buSzPct val="100000"/>
              <a:buAutoNum type="arabicPeriod"/>
              <a:defRPr sz="2000" b="1"/>
            </a:pPr>
            <a:r>
              <a:rPr dirty="0"/>
              <a:t>Strengthening the national economy  </a:t>
            </a:r>
          </a:p>
          <a:p>
            <a:pPr marL="342900" indent="-342900" defTabSz="914400">
              <a:lnSpc>
                <a:spcPct val="200000"/>
              </a:lnSpc>
              <a:buSzPct val="100000"/>
              <a:buAutoNum type="arabicPeriod"/>
              <a:defRPr sz="2000" b="1"/>
            </a:pPr>
            <a:r>
              <a:rPr dirty="0"/>
              <a:t>Challenges</a:t>
            </a:r>
          </a:p>
        </p:txBody>
      </p:sp>
      <p:sp>
        <p:nvSpPr>
          <p:cNvPr id="145" name="Shape 145"/>
          <p:cNvSpPr/>
          <p:nvPr/>
        </p:nvSpPr>
        <p:spPr>
          <a:xfrm>
            <a:off x="935037" y="1301750"/>
            <a:ext cx="3311526" cy="473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700" u="sng"/>
            </a:lvl1pPr>
          </a:lstStyle>
          <a:p>
            <a:r>
              <a:t>SUMMARY</a:t>
            </a:r>
          </a:p>
        </p:txBody>
      </p:sp>
      <p:pic>
        <p:nvPicPr>
          <p:cNvPr id="146" name="BagaNimba14l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3100" y="6781800"/>
            <a:ext cx="447457" cy="7395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0" y="49212"/>
            <a:ext cx="1728788" cy="555626"/>
          </a:xfrm>
          <a:prstGeom prst="rect">
            <a:avLst/>
          </a:prstGeom>
          <a:ln w="12700">
            <a:miter lim="400000"/>
          </a:ln>
        </p:spPr>
      </p:pic>
      <p:sp>
        <p:nvSpPr>
          <p:cNvPr id="453" name="Shape 453"/>
          <p:cNvSpPr/>
          <p:nvPr/>
        </p:nvSpPr>
        <p:spPr>
          <a:xfrm>
            <a:off x="515937" y="1001712"/>
            <a:ext cx="9207501" cy="1588"/>
          </a:xfrm>
          <a:prstGeom prst="line">
            <a:avLst/>
          </a:prstGeom>
          <a:ln w="12600">
            <a:solidFill>
              <a:srgbClr val="A6A278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54" name="Shape 454"/>
          <p:cNvSpPr/>
          <p:nvPr/>
        </p:nvSpPr>
        <p:spPr>
          <a:xfrm>
            <a:off x="357187" y="549275"/>
            <a:ext cx="8007351" cy="455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algn="just" defTabSz="755650">
              <a:lnSpc>
                <a:spcPct val="15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b="1">
                <a:solidFill>
                  <a:schemeClr val="accent6">
                    <a:satOff val="-35873"/>
                    <a:lumOff val="-12431"/>
                  </a:schemeClr>
                </a:solidFill>
              </a:defRPr>
            </a:lvl1pPr>
          </a:lstStyle>
          <a:p>
            <a:r>
              <a:rPr lang="fr-FR" dirty="0"/>
              <a:t>3. UNPRECEDENTED MINING INVESTMENTS</a:t>
            </a:r>
          </a:p>
        </p:txBody>
      </p:sp>
      <p:pic>
        <p:nvPicPr>
          <p:cNvPr id="455" name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0" y="1468662"/>
            <a:ext cx="2360613" cy="1497013"/>
          </a:xfrm>
          <a:prstGeom prst="rect">
            <a:avLst/>
          </a:prstGeom>
          <a:ln w="12700">
            <a:miter lim="400000"/>
          </a:ln>
        </p:spPr>
      </p:pic>
      <p:pic>
        <p:nvPicPr>
          <p:cNvPr id="456" name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6487" y="1444170"/>
            <a:ext cx="2362201" cy="1584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457" name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4775" y="1364568"/>
            <a:ext cx="2665413" cy="1544638"/>
          </a:xfrm>
          <a:prstGeom prst="rect">
            <a:avLst/>
          </a:prstGeom>
          <a:ln w="12700">
            <a:miter lim="400000"/>
          </a:ln>
        </p:spPr>
      </p:pic>
      <p:pic>
        <p:nvPicPr>
          <p:cNvPr id="458" name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3962" y="4787900"/>
            <a:ext cx="3455988" cy="995363"/>
          </a:xfrm>
          <a:prstGeom prst="rect">
            <a:avLst/>
          </a:prstGeom>
          <a:ln w="12700">
            <a:miter lim="400000"/>
          </a:ln>
        </p:spPr>
      </p:pic>
      <p:sp>
        <p:nvSpPr>
          <p:cNvPr id="459" name="Shape 459"/>
          <p:cNvSpPr/>
          <p:nvPr/>
        </p:nvSpPr>
        <p:spPr>
          <a:xfrm>
            <a:off x="288925" y="3159969"/>
            <a:ext cx="3985962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755650">
              <a:lnSpc>
                <a:spcPct val="93000"/>
              </a:lnSpc>
              <a:defRPr sz="1400" b="1"/>
            </a:lvl1pPr>
          </a:lstStyle>
          <a:p>
            <a:r>
              <a:t>UNITED LOAN GUARANTEE (UFK GERMANY)</a:t>
            </a:r>
          </a:p>
        </p:txBody>
      </p:sp>
      <p:pic>
        <p:nvPicPr>
          <p:cNvPr id="460" name="imag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8200" y="4356100"/>
            <a:ext cx="3808413" cy="213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1" name="imag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362" y="3708400"/>
            <a:ext cx="3095626" cy="1011238"/>
          </a:xfrm>
          <a:prstGeom prst="rect">
            <a:avLst/>
          </a:prstGeom>
          <a:ln w="12700">
            <a:miter lim="400000"/>
          </a:ln>
        </p:spPr>
      </p:pic>
      <p:pic>
        <p:nvPicPr>
          <p:cNvPr id="462" name="imag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8925" y="6083300"/>
            <a:ext cx="4848225" cy="1076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463" name="imag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19587" y="3563937"/>
            <a:ext cx="5397501" cy="7921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64" name="imag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51612" y="6085795"/>
            <a:ext cx="3097213" cy="1473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5" name="imag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56500" y="2876550"/>
            <a:ext cx="2443163" cy="698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6" name="imag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13662" y="4587875"/>
            <a:ext cx="2286001" cy="993775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Shape 401">
            <a:extLst>
              <a:ext uri="{FF2B5EF4-FFF2-40B4-BE49-F238E27FC236}">
                <a16:creationId xmlns:a16="http://schemas.microsoft.com/office/drawing/2014/main" id="{927A4496-C266-4D81-80C5-50FE96756B15}"/>
              </a:ext>
            </a:extLst>
          </p:cNvPr>
          <p:cNvSpPr/>
          <p:nvPr/>
        </p:nvSpPr>
        <p:spPr>
          <a:xfrm>
            <a:off x="677477" y="1050626"/>
            <a:ext cx="4734633" cy="3371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9372" tIns="39372" rIns="39372" bIns="39372" anchor="ctr">
            <a:spAutoFit/>
          </a:bodyPr>
          <a:lstStyle>
            <a:lvl1pPr defTabSz="755650">
              <a:lnSpc>
                <a:spcPct val="93000"/>
              </a:lnSpc>
              <a:defRPr sz="1500"/>
            </a:lvl1pPr>
          </a:lstStyle>
          <a:p>
            <a:r>
              <a:rPr lang="en-US" sz="1800" b="1" dirty="0">
                <a:solidFill>
                  <a:schemeClr val="accent6">
                    <a:satOff val="-35873"/>
                    <a:lumOff val="-12431"/>
                  </a:schemeClr>
                </a:solidFill>
              </a:rPr>
              <a:t>With w</a:t>
            </a:r>
            <a:r>
              <a:rPr sz="1800" b="1" dirty="0">
                <a:solidFill>
                  <a:schemeClr val="accent6">
                    <a:satOff val="-35873"/>
                    <a:lumOff val="-12431"/>
                  </a:schemeClr>
                </a:solidFill>
              </a:rPr>
              <a:t>orld-renowned </a:t>
            </a:r>
            <a:r>
              <a:rPr lang="en-US" sz="1800" b="1" dirty="0">
                <a:solidFill>
                  <a:schemeClr val="accent6">
                    <a:satOff val="-35873"/>
                    <a:lumOff val="-12431"/>
                  </a:schemeClr>
                </a:solidFill>
              </a:rPr>
              <a:t>financial institutions</a:t>
            </a:r>
            <a:endParaRPr sz="1800" b="1" dirty="0">
              <a:solidFill>
                <a:schemeClr val="accent6">
                  <a:satOff val="-35873"/>
                  <a:lumOff val="-12431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image.png"/>
          <p:cNvPicPr>
            <a:picLocks noChangeAspect="1"/>
          </p:cNvPicPr>
          <p:nvPr/>
        </p:nvPicPr>
        <p:blipFill>
          <a:blip r:embed="rId2"/>
          <a:srcRect r="25151"/>
          <a:stretch>
            <a:fillRect/>
          </a:stretch>
        </p:blipFill>
        <p:spPr>
          <a:xfrm>
            <a:off x="4762" y="9525"/>
            <a:ext cx="288926" cy="75406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" name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7162" y="161925"/>
            <a:ext cx="2027238" cy="708025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Shape 338"/>
          <p:cNvSpPr/>
          <p:nvPr/>
        </p:nvSpPr>
        <p:spPr>
          <a:xfrm>
            <a:off x="647700" y="3203575"/>
            <a:ext cx="7824788" cy="4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2400" b="1">
                <a:solidFill>
                  <a:schemeClr val="accent6">
                    <a:satOff val="-35873"/>
                    <a:lumOff val="-12431"/>
                  </a:schemeClr>
                </a:solidFill>
              </a:defRPr>
            </a:lvl1pPr>
          </a:lstStyle>
          <a:p>
            <a:r>
              <a:t>4. Beyond mining opportunities</a:t>
            </a:r>
          </a:p>
        </p:txBody>
      </p:sp>
      <p:sp>
        <p:nvSpPr>
          <p:cNvPr id="339" name="Shape 339"/>
          <p:cNvSpPr/>
          <p:nvPr/>
        </p:nvSpPr>
        <p:spPr>
          <a:xfrm>
            <a:off x="749300" y="3621086"/>
            <a:ext cx="8637588" cy="88903"/>
          </a:xfrm>
          <a:prstGeom prst="line">
            <a:avLst/>
          </a:prstGeom>
          <a:ln w="25400">
            <a:solidFill>
              <a:schemeClr val="accent6">
                <a:satOff val="-35873"/>
                <a:lumOff val="-12431"/>
              </a:schemeClr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pic>
        <p:nvPicPr>
          <p:cNvPr id="340" name="BagaNimba14l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6600" y="6807200"/>
            <a:ext cx="447457" cy="739598"/>
          </a:xfrm>
          <a:prstGeom prst="rect">
            <a:avLst/>
          </a:prstGeom>
          <a:ln w="12700">
            <a:miter lim="400000"/>
          </a:ln>
        </p:spPr>
      </p:pic>
      <p:sp>
        <p:nvSpPr>
          <p:cNvPr id="341" name="Shape 341"/>
          <p:cNvSpPr/>
          <p:nvPr/>
        </p:nvSpPr>
        <p:spPr>
          <a:xfrm>
            <a:off x="6793087" y="3729919"/>
            <a:ext cx="2543843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Immediate opportunities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/>
          <p:nvPr/>
        </p:nvSpPr>
        <p:spPr>
          <a:xfrm>
            <a:off x="673100" y="1001712"/>
            <a:ext cx="9207500" cy="1588"/>
          </a:xfrm>
          <a:prstGeom prst="line">
            <a:avLst/>
          </a:prstGeom>
          <a:ln w="25400">
            <a:solidFill>
              <a:schemeClr val="accent6">
                <a:satOff val="-35873"/>
                <a:lumOff val="-12431"/>
              </a:schemeClr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344" name="Shape 344"/>
          <p:cNvSpPr/>
          <p:nvPr/>
        </p:nvSpPr>
        <p:spPr>
          <a:xfrm>
            <a:off x="660400" y="544872"/>
            <a:ext cx="8212138" cy="7454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80" tIns="44980" rIns="44980" bIns="44980">
            <a:spAutoFit/>
          </a:bodyPr>
          <a:lstStyle>
            <a:lvl1pPr algn="just">
              <a:lnSpc>
                <a:spcPct val="15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b="1">
                <a:solidFill>
                  <a:schemeClr val="accent6">
                    <a:satOff val="-35873"/>
                    <a:lumOff val="-12431"/>
                  </a:schemeClr>
                </a:solidFill>
              </a:defRPr>
            </a:lvl1pPr>
          </a:lstStyle>
          <a:p>
            <a:r>
              <a:t>4. BEYOND MINING OPPORTUNITIES: MINING AND ENERGY</a:t>
            </a:r>
          </a:p>
        </p:txBody>
      </p:sp>
      <p:pic>
        <p:nvPicPr>
          <p:cNvPr id="345" name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612" y="2759075"/>
            <a:ext cx="6113463" cy="4659313"/>
          </a:xfrm>
          <a:prstGeom prst="rect">
            <a:avLst/>
          </a:prstGeom>
          <a:ln w="12700">
            <a:miter lim="400000"/>
          </a:ln>
        </p:spPr>
      </p:pic>
      <p:sp>
        <p:nvSpPr>
          <p:cNvPr id="346" name="Shape 346"/>
          <p:cNvSpPr/>
          <p:nvPr/>
        </p:nvSpPr>
        <p:spPr>
          <a:xfrm>
            <a:off x="1685925" y="2906712"/>
            <a:ext cx="2855913" cy="2540001"/>
          </a:xfrm>
          <a:prstGeom prst="ellipse">
            <a:avLst/>
          </a:prstGeom>
          <a:ln w="25560">
            <a:solidFill>
              <a:srgbClr val="B1A089"/>
            </a:solidFill>
          </a:ln>
        </p:spPr>
        <p:txBody>
          <a:bodyPr lIns="45719" rIns="45719" anchor="ctr"/>
          <a:lstStyle/>
          <a:p>
            <a:pPr>
              <a:defRPr sz="1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47" name="Shape 347"/>
          <p:cNvSpPr/>
          <p:nvPr/>
        </p:nvSpPr>
        <p:spPr>
          <a:xfrm>
            <a:off x="5362575" y="2759075"/>
            <a:ext cx="2857500" cy="2540000"/>
          </a:xfrm>
          <a:prstGeom prst="ellipse">
            <a:avLst/>
          </a:prstGeom>
          <a:ln w="28440">
            <a:solidFill>
              <a:srgbClr val="FFC000"/>
            </a:solidFill>
          </a:ln>
        </p:spPr>
        <p:txBody>
          <a:bodyPr lIns="45719" rIns="45719" anchor="ctr"/>
          <a:lstStyle/>
          <a:p>
            <a:pPr>
              <a:defRPr sz="1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48" name="Shape 348"/>
          <p:cNvSpPr/>
          <p:nvPr/>
        </p:nvSpPr>
        <p:spPr>
          <a:xfrm>
            <a:off x="5497512" y="4767262"/>
            <a:ext cx="2857501" cy="2540001"/>
          </a:xfrm>
          <a:prstGeom prst="ellipse">
            <a:avLst/>
          </a:prstGeom>
          <a:ln w="25560">
            <a:solidFill>
              <a:srgbClr val="7D7A5B"/>
            </a:solidFill>
          </a:ln>
        </p:spPr>
        <p:txBody>
          <a:bodyPr lIns="45719" rIns="45719" anchor="ctr"/>
          <a:lstStyle/>
          <a:p>
            <a:pPr>
              <a:defRPr sz="1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49" name="Shape 349"/>
          <p:cNvSpPr/>
          <p:nvPr/>
        </p:nvSpPr>
        <p:spPr>
          <a:xfrm>
            <a:off x="6348412" y="4643437"/>
            <a:ext cx="1031876" cy="1270001"/>
          </a:xfrm>
          <a:prstGeom prst="ellipse">
            <a:avLst/>
          </a:prstGeom>
          <a:ln w="38160">
            <a:solidFill>
              <a:srgbClr val="00B050"/>
            </a:solidFill>
          </a:ln>
        </p:spPr>
        <p:txBody>
          <a:bodyPr lIns="45719" rIns="45719" anchor="ctr"/>
          <a:lstStyle/>
          <a:p>
            <a:pPr>
              <a:defRPr sz="14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50" name="Shape 350"/>
          <p:cNvSpPr/>
          <p:nvPr/>
        </p:nvSpPr>
        <p:spPr>
          <a:xfrm>
            <a:off x="1360487" y="3741737"/>
            <a:ext cx="650876" cy="200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ln w="28440">
            <a:solidFill>
              <a:srgbClr val="B1A089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51" name="Shape 351"/>
          <p:cNvSpPr/>
          <p:nvPr/>
        </p:nvSpPr>
        <p:spPr>
          <a:xfrm>
            <a:off x="363537" y="3278187"/>
            <a:ext cx="1270001" cy="648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6" tIns="44976" rIns="44976" bIns="44976">
            <a:spAutoFit/>
          </a:bodyPr>
          <a:lstStyle>
            <a:lvl1pPr>
              <a:tabLst>
                <a:tab pos="723900" algn="l"/>
              </a:tabLst>
              <a:defRPr b="1">
                <a:solidFill>
                  <a:srgbClr val="2F2B2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Bauxite Zone</a:t>
            </a:r>
          </a:p>
        </p:txBody>
      </p:sp>
      <p:sp>
        <p:nvSpPr>
          <p:cNvPr id="352" name="Shape 352"/>
          <p:cNvSpPr/>
          <p:nvPr/>
        </p:nvSpPr>
        <p:spPr>
          <a:xfrm>
            <a:off x="8610600" y="4570412"/>
            <a:ext cx="1271588" cy="648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6" tIns="44976" rIns="44976" bIns="44976">
            <a:spAutoFit/>
          </a:bodyPr>
          <a:lstStyle>
            <a:lvl1pPr>
              <a:tabLst>
                <a:tab pos="723900" algn="l"/>
              </a:tabLst>
              <a:defRPr b="1">
                <a:solidFill>
                  <a:srgbClr val="2F2B2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Diamond Zone</a:t>
            </a:r>
          </a:p>
        </p:txBody>
      </p:sp>
      <p:sp>
        <p:nvSpPr>
          <p:cNvPr id="353" name="Shape 353"/>
          <p:cNvSpPr/>
          <p:nvPr/>
        </p:nvSpPr>
        <p:spPr>
          <a:xfrm flipH="1">
            <a:off x="7986712" y="3706812"/>
            <a:ext cx="503238" cy="4778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ln w="12600">
            <a:solidFill>
              <a:srgbClr val="A6A278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54" name="Shape 354"/>
          <p:cNvSpPr/>
          <p:nvPr/>
        </p:nvSpPr>
        <p:spPr>
          <a:xfrm>
            <a:off x="8948737" y="5922962"/>
            <a:ext cx="831851" cy="648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6" tIns="44976" rIns="44976" bIns="44976">
            <a:spAutoFit/>
          </a:bodyPr>
          <a:lstStyle>
            <a:lvl1pPr>
              <a:tabLst>
                <a:tab pos="723900" algn="l"/>
              </a:tabLst>
              <a:defRPr b="1">
                <a:solidFill>
                  <a:srgbClr val="2F2B2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Iron Zone</a:t>
            </a:r>
          </a:p>
        </p:txBody>
      </p:sp>
      <p:sp>
        <p:nvSpPr>
          <p:cNvPr id="355" name="Shape 355"/>
          <p:cNvSpPr/>
          <p:nvPr/>
        </p:nvSpPr>
        <p:spPr>
          <a:xfrm flipH="1" flipV="1">
            <a:off x="8162924" y="6143625"/>
            <a:ext cx="654052" cy="2190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ln w="28440">
            <a:solidFill>
              <a:srgbClr val="A9A57C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56" name="Shape 356"/>
          <p:cNvSpPr/>
          <p:nvPr/>
        </p:nvSpPr>
        <p:spPr>
          <a:xfrm flipH="1">
            <a:off x="7437437" y="4902200"/>
            <a:ext cx="1265238" cy="396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ln w="28440">
            <a:solidFill>
              <a:srgbClr val="00B050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57" name="Shape 357"/>
          <p:cNvSpPr/>
          <p:nvPr/>
        </p:nvSpPr>
        <p:spPr>
          <a:xfrm>
            <a:off x="283368" y="1376154"/>
            <a:ext cx="9504364" cy="11724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141" tIns="44141" rIns="44141" bIns="44141">
            <a:spAutoFit/>
          </a:bodyPr>
          <a:lstStyle/>
          <a:p>
            <a:pPr indent="20637" algn="just" defTabSz="755650">
              <a:lnSpc>
                <a:spcPct val="115000"/>
              </a:lnSpc>
              <a:tabLst>
                <a:tab pos="190500" algn="l"/>
              </a:tabLst>
              <a:defRPr sz="2100">
                <a:solidFill>
                  <a:srgbClr val="0A0A0A"/>
                </a:solidFill>
              </a:defRPr>
            </a:pPr>
            <a:r>
              <a:rPr dirty="0"/>
              <a:t>Guinea, as the water tower of West Africa, has a </a:t>
            </a:r>
            <a:r>
              <a:rPr b="1" dirty="0"/>
              <a:t>great potential  for  hydroelectric power </a:t>
            </a:r>
            <a:r>
              <a:rPr dirty="0"/>
              <a:t>that ma</a:t>
            </a:r>
            <a:r>
              <a:rPr dirty="0">
                <a:solidFill>
                  <a:srgbClr val="222222"/>
                </a:solidFill>
              </a:rPr>
              <a:t>y </a:t>
            </a:r>
            <a:r>
              <a:rPr dirty="0"/>
              <a:t>help process  some of the mining  products, such as bauxite into  alumina  and supply the sub region.</a:t>
            </a:r>
          </a:p>
        </p:txBody>
      </p:sp>
      <p:sp>
        <p:nvSpPr>
          <p:cNvPr id="358" name="Shape 358"/>
          <p:cNvSpPr/>
          <p:nvPr/>
        </p:nvSpPr>
        <p:spPr>
          <a:xfrm>
            <a:off x="8472487" y="3632200"/>
            <a:ext cx="1187451" cy="6487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76" tIns="44976" rIns="44976" bIns="44976">
            <a:spAutoFit/>
          </a:bodyPr>
          <a:lstStyle>
            <a:lvl1pPr>
              <a:tabLst>
                <a:tab pos="723900" algn="l"/>
              </a:tabLst>
              <a:defRPr b="1">
                <a:solidFill>
                  <a:srgbClr val="2F2B2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Gold Zone</a:t>
            </a:r>
          </a:p>
        </p:txBody>
      </p:sp>
      <p:pic>
        <p:nvPicPr>
          <p:cNvPr id="359" name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49212"/>
            <a:ext cx="1728788" cy="555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" name="BagaNimba14l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6600" y="6807200"/>
            <a:ext cx="447457" cy="7395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527" y="1348316"/>
            <a:ext cx="8946046" cy="6035147"/>
          </a:xfrm>
          <a:prstGeom prst="rect">
            <a:avLst/>
          </a:prstGeom>
          <a:ln w="12700">
            <a:miter lim="400000"/>
          </a:ln>
        </p:spPr>
      </p:pic>
      <p:sp>
        <p:nvSpPr>
          <p:cNvPr id="363" name="Shape 363"/>
          <p:cNvSpPr/>
          <p:nvPr/>
        </p:nvSpPr>
        <p:spPr>
          <a:xfrm>
            <a:off x="495300" y="662285"/>
            <a:ext cx="8212138" cy="349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80" tIns="44980" rIns="44980" bIns="44980">
            <a:spAutoFit/>
          </a:bodyPr>
          <a:lstStyle>
            <a:lvl1pPr algn="just">
              <a:lnSpc>
                <a:spcPct val="15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b="1">
                <a:solidFill>
                  <a:schemeClr val="accent6">
                    <a:satOff val="-35873"/>
                    <a:lumOff val="-12431"/>
                  </a:schemeClr>
                </a:solidFill>
              </a:defRPr>
            </a:lvl1pPr>
          </a:lstStyle>
          <a:p>
            <a:r>
              <a:t>4. BEYOND MINING OPPORTUNITIES: MINING INFRASTRUCTURE</a:t>
            </a:r>
          </a:p>
        </p:txBody>
      </p:sp>
      <p:pic>
        <p:nvPicPr>
          <p:cNvPr id="364" name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49212"/>
            <a:ext cx="1728788" cy="555626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Shape 365"/>
          <p:cNvSpPr/>
          <p:nvPr/>
        </p:nvSpPr>
        <p:spPr>
          <a:xfrm>
            <a:off x="673100" y="1148015"/>
            <a:ext cx="8724900" cy="1"/>
          </a:xfrm>
          <a:prstGeom prst="line">
            <a:avLst/>
          </a:prstGeom>
          <a:ln w="25400">
            <a:solidFill>
              <a:schemeClr val="accent6">
                <a:satOff val="-35873"/>
                <a:lumOff val="-12431"/>
              </a:schemeClr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0" y="49212"/>
            <a:ext cx="1728788" cy="555626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Shape 368"/>
          <p:cNvSpPr/>
          <p:nvPr/>
        </p:nvSpPr>
        <p:spPr>
          <a:xfrm>
            <a:off x="515937" y="1001712"/>
            <a:ext cx="9207501" cy="1588"/>
          </a:xfrm>
          <a:prstGeom prst="line">
            <a:avLst/>
          </a:prstGeom>
          <a:ln w="25400">
            <a:solidFill>
              <a:schemeClr val="accent6">
                <a:satOff val="-35873"/>
                <a:lumOff val="-12431"/>
              </a:schemeClr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369" name="Shape 369"/>
          <p:cNvSpPr/>
          <p:nvPr/>
        </p:nvSpPr>
        <p:spPr>
          <a:xfrm>
            <a:off x="357187" y="549275"/>
            <a:ext cx="8007351" cy="34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algn="just" defTabSz="755650">
              <a:lnSpc>
                <a:spcPct val="15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b="1">
                <a:solidFill>
                  <a:schemeClr val="accent6">
                    <a:satOff val="-35873"/>
                    <a:lumOff val="-12431"/>
                  </a:schemeClr>
                </a:solidFill>
              </a:defRPr>
            </a:lvl1pPr>
          </a:lstStyle>
          <a:p>
            <a:r>
              <a:t>4. BEYOND MINING OPPORTUNITIES:  GONZALEZ’S PORT PROJECT </a:t>
            </a:r>
          </a:p>
        </p:txBody>
      </p:sp>
      <p:sp>
        <p:nvSpPr>
          <p:cNvPr id="370" name="Shape 370"/>
          <p:cNvSpPr/>
          <p:nvPr/>
        </p:nvSpPr>
        <p:spPr>
          <a:xfrm>
            <a:off x="228600" y="1657350"/>
            <a:ext cx="9390888" cy="1891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4999" tIns="44999" rIns="44999" bIns="44999">
            <a:spAutoFit/>
          </a:bodyPr>
          <a:lstStyle/>
          <a:p>
            <a:pPr marL="160421" indent="-160421" defTabSz="755650">
              <a:lnSpc>
                <a:spcPct val="150000"/>
              </a:lnSpc>
              <a:buSzPct val="60000"/>
              <a:buBlip>
                <a:blip r:embed="rId3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solidFill>
                  <a:srgbClr val="2F2B20"/>
                </a:solidFill>
              </a:defRPr>
            </a:pPr>
            <a:r>
              <a:rPr dirty="0"/>
              <a:t>Mining activities are booming along the northern corridor</a:t>
            </a:r>
          </a:p>
          <a:p>
            <a:pPr marL="160421" indent="-160421" defTabSz="755650">
              <a:lnSpc>
                <a:spcPct val="150000"/>
              </a:lnSpc>
              <a:buSzPct val="60000"/>
              <a:buBlip>
                <a:blip r:embed="rId3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solidFill>
                  <a:srgbClr val="2F2B20"/>
                </a:solidFill>
              </a:defRPr>
            </a:pPr>
            <a:r>
              <a:rPr dirty="0"/>
              <a:t>Important tool for regional planning and infrastructure-sharing with regards of the development of mining activity</a:t>
            </a:r>
          </a:p>
          <a:p>
            <a:pPr marL="160421" indent="-160421" defTabSz="755650">
              <a:lnSpc>
                <a:spcPct val="150000"/>
              </a:lnSpc>
              <a:buSzPct val="60000"/>
              <a:buBlip>
                <a:blip r:embed="rId3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600">
                <a:solidFill>
                  <a:srgbClr val="2F2B20"/>
                </a:solidFill>
              </a:defRPr>
            </a:pPr>
            <a:r>
              <a:rPr dirty="0"/>
              <a:t>The principle of a deep-sea port is a major challenge for the </a:t>
            </a:r>
            <a:r>
              <a:rPr lang="en-US" dirty="0"/>
              <a:t>competitiveness of </a:t>
            </a:r>
            <a:r>
              <a:rPr dirty="0"/>
              <a:t>Guinea</a:t>
            </a:r>
            <a:r>
              <a:rPr lang="en-US" dirty="0"/>
              <a:t>’s mining industry</a:t>
            </a:r>
            <a:r>
              <a:rPr dirty="0"/>
              <a:t>, </a:t>
            </a:r>
          </a:p>
        </p:txBody>
      </p:sp>
      <p:sp>
        <p:nvSpPr>
          <p:cNvPr id="371" name="Shape 371"/>
          <p:cNvSpPr/>
          <p:nvPr/>
        </p:nvSpPr>
        <p:spPr>
          <a:xfrm>
            <a:off x="673100" y="1143000"/>
            <a:ext cx="4367213" cy="311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defTabSz="755650">
              <a:tabLst>
                <a:tab pos="723900" algn="l"/>
              </a:tabLst>
              <a:defRPr sz="1600" b="1" u="sng"/>
            </a:lvl1pPr>
          </a:lstStyle>
          <a:p>
            <a:r>
              <a:t>The reasons for the project</a:t>
            </a:r>
          </a:p>
        </p:txBody>
      </p:sp>
      <p:pic>
        <p:nvPicPr>
          <p:cNvPr id="374" name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757" y="4490793"/>
            <a:ext cx="8999375" cy="28167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4" grpId="1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>
            <a:spLocks noGrp="1"/>
          </p:cNvSpPr>
          <p:nvPr>
            <p:ph type="body" sz="half" idx="4294967295"/>
          </p:nvPr>
        </p:nvSpPr>
        <p:spPr>
          <a:xfrm>
            <a:off x="5132387" y="1470039"/>
            <a:ext cx="4960938" cy="3235326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tIns="45719" rIns="45719" bIns="45719">
            <a:normAutofit/>
          </a:bodyPr>
          <a:lstStyle/>
          <a:p>
            <a:pPr marL="0" indent="0" defTabSz="755650">
              <a:lnSpc>
                <a:spcPct val="90000"/>
              </a:lnSpc>
              <a:spcBef>
                <a:spcPts val="800"/>
              </a:spcBef>
              <a:defRPr sz="2300" u="sng"/>
            </a:pPr>
            <a:r>
              <a:rPr dirty="0"/>
              <a:t>Phase 2- Feasibility</a:t>
            </a:r>
          </a:p>
          <a:p>
            <a:pPr marL="0" indent="0" defTabSz="755650">
              <a:lnSpc>
                <a:spcPct val="150000"/>
              </a:lnSpc>
              <a:spcBef>
                <a:spcPts val="800"/>
              </a:spcBef>
              <a:defRPr sz="1800">
                <a:solidFill>
                  <a:srgbClr val="2F2B20"/>
                </a:solidFill>
              </a:defRPr>
            </a:pPr>
            <a:r>
              <a:rPr dirty="0"/>
              <a:t>The objective of this second phase is to specify the project, its constraints and its cost.</a:t>
            </a:r>
          </a:p>
          <a:p>
            <a:pPr marL="0" indent="0" defTabSz="755650">
              <a:lnSpc>
                <a:spcPct val="150000"/>
              </a:lnSpc>
              <a:spcBef>
                <a:spcPts val="800"/>
              </a:spcBef>
              <a:defRPr sz="1800">
                <a:solidFill>
                  <a:srgbClr val="2F2B20"/>
                </a:solidFill>
              </a:defRPr>
            </a:pPr>
            <a:r>
              <a:rPr dirty="0"/>
              <a:t>Specify the natural conditions:</a:t>
            </a:r>
          </a:p>
          <a:p>
            <a:pPr marL="0" indent="0" defTabSz="755650">
              <a:lnSpc>
                <a:spcPct val="150000"/>
              </a:lnSpc>
              <a:spcBef>
                <a:spcPts val="800"/>
              </a:spcBef>
              <a:defRPr sz="1800">
                <a:solidFill>
                  <a:srgbClr val="2F2B20"/>
                </a:solidFill>
              </a:defRPr>
            </a:pPr>
            <a:r>
              <a:rPr dirty="0"/>
              <a:t>Deadlines for studies: 6 months</a:t>
            </a:r>
          </a:p>
        </p:txBody>
      </p:sp>
      <p:sp>
        <p:nvSpPr>
          <p:cNvPr id="377" name="Shape 377"/>
          <p:cNvSpPr/>
          <p:nvPr/>
        </p:nvSpPr>
        <p:spPr>
          <a:xfrm>
            <a:off x="287337" y="1243012"/>
            <a:ext cx="9207501" cy="1588"/>
          </a:xfrm>
          <a:prstGeom prst="line">
            <a:avLst/>
          </a:prstGeom>
          <a:ln w="25400">
            <a:solidFill>
              <a:schemeClr val="accent6">
                <a:satOff val="-35873"/>
                <a:lumOff val="-12431"/>
              </a:schemeClr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378" name="Shape 378"/>
          <p:cNvSpPr/>
          <p:nvPr/>
        </p:nvSpPr>
        <p:spPr>
          <a:xfrm>
            <a:off x="357187" y="531938"/>
            <a:ext cx="9137651" cy="455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4999" tIns="44999" rIns="44999" bIns="44999">
            <a:spAutoFit/>
          </a:bodyPr>
          <a:lstStyle/>
          <a:p>
            <a:pPr algn="just" defTabSz="755650">
              <a:lnSpc>
                <a:spcPct val="15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b="1">
                <a:solidFill>
                  <a:schemeClr val="accent6">
                    <a:satOff val="-35873"/>
                    <a:lumOff val="-12431"/>
                  </a:schemeClr>
                </a:solidFill>
              </a:defRPr>
            </a:pPr>
            <a:r>
              <a:rPr dirty="0"/>
              <a:t>4. BEYOND MINING OPPORTUNITIES:  GONZALEZ’S PORT PROJECT </a:t>
            </a:r>
          </a:p>
        </p:txBody>
      </p:sp>
      <p:sp>
        <p:nvSpPr>
          <p:cNvPr id="379" name="Shape 379"/>
          <p:cNvSpPr/>
          <p:nvPr/>
        </p:nvSpPr>
        <p:spPr>
          <a:xfrm>
            <a:off x="215900" y="1470039"/>
            <a:ext cx="4760913" cy="2447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99" tIns="44999" rIns="44999" bIns="44999">
            <a:normAutofit fontScale="92500"/>
          </a:bodyPr>
          <a:lstStyle/>
          <a:p>
            <a:pPr marL="188912" indent="-188912" defTabSz="755650">
              <a:lnSpc>
                <a:spcPct val="90000"/>
              </a:lnSpc>
              <a:spcBef>
                <a:spcPts val="800"/>
              </a:spcBef>
              <a:tabLst>
                <a:tab pos="723900" algn="l"/>
              </a:tabLst>
              <a:defRPr sz="2300" u="sng"/>
            </a:pPr>
            <a:r>
              <a:t>Phase 1- Pre-feasibility</a:t>
            </a:r>
          </a:p>
          <a:p>
            <a:pPr marL="188912" indent="-188912" defTabSz="755650">
              <a:lnSpc>
                <a:spcPct val="150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Courier New"/>
              <a:buChar char="o"/>
              <a:tabLst>
                <a:tab pos="723900" algn="l"/>
              </a:tabLst>
              <a:defRPr>
                <a:solidFill>
                  <a:srgbClr val="2F2B20"/>
                </a:solidFill>
              </a:defRPr>
            </a:pPr>
            <a:r>
              <a:t>The main goal: to remove the uncertainties that could prevent the feasibility of the project</a:t>
            </a:r>
          </a:p>
          <a:p>
            <a:pPr marL="188912" indent="-188912" defTabSz="755650">
              <a:lnSpc>
                <a:spcPct val="150000"/>
              </a:lnSpc>
              <a:spcBef>
                <a:spcPts val="800"/>
              </a:spcBef>
              <a:buClr>
                <a:srgbClr val="000000"/>
              </a:buClr>
              <a:buSzPct val="100000"/>
              <a:buFont typeface="Courier New"/>
              <a:buChar char="o"/>
              <a:tabLst>
                <a:tab pos="723900" algn="l"/>
              </a:tabLst>
              <a:defRPr>
                <a:solidFill>
                  <a:srgbClr val="2F2B20"/>
                </a:solidFill>
              </a:defRPr>
            </a:pPr>
            <a:r>
              <a:t>Define the natural conditions of the site:(Geology, bathymetry, Wind, Swell)</a:t>
            </a:r>
          </a:p>
        </p:txBody>
      </p:sp>
      <p:pic>
        <p:nvPicPr>
          <p:cNvPr id="380" name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0" y="200025"/>
            <a:ext cx="1728788" cy="5556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83" name="Group 383"/>
          <p:cNvGrpSpPr/>
          <p:nvPr/>
        </p:nvGrpSpPr>
        <p:grpSpPr>
          <a:xfrm>
            <a:off x="304622" y="4261078"/>
            <a:ext cx="9461856" cy="3192511"/>
            <a:chOff x="0" y="0"/>
            <a:chExt cx="9461855" cy="3192509"/>
          </a:xfrm>
        </p:grpSpPr>
        <p:pic>
          <p:nvPicPr>
            <p:cNvPr id="382" name="image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03200" y="203200"/>
              <a:ext cx="9055456" cy="274801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81" name="Picture 380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9461856" cy="319251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image.png"/>
          <p:cNvPicPr>
            <a:picLocks noChangeAspect="1"/>
          </p:cNvPicPr>
          <p:nvPr/>
        </p:nvPicPr>
        <p:blipFill>
          <a:blip r:embed="rId2"/>
          <a:srcRect r="25151"/>
          <a:stretch>
            <a:fillRect/>
          </a:stretch>
        </p:blipFill>
        <p:spPr>
          <a:xfrm>
            <a:off x="4762" y="9525"/>
            <a:ext cx="288926" cy="7540625"/>
          </a:xfrm>
          <a:prstGeom prst="rect">
            <a:avLst/>
          </a:prstGeom>
          <a:ln w="12700">
            <a:miter lim="400000"/>
          </a:ln>
        </p:spPr>
      </p:pic>
      <p:pic>
        <p:nvPicPr>
          <p:cNvPr id="438" name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7162" y="161925"/>
            <a:ext cx="2027238" cy="708025"/>
          </a:xfrm>
          <a:prstGeom prst="rect">
            <a:avLst/>
          </a:prstGeom>
          <a:ln w="12700">
            <a:miter lim="400000"/>
          </a:ln>
        </p:spPr>
      </p:pic>
      <p:sp>
        <p:nvSpPr>
          <p:cNvPr id="439" name="Shape 439"/>
          <p:cNvSpPr/>
          <p:nvPr/>
        </p:nvSpPr>
        <p:spPr>
          <a:xfrm>
            <a:off x="647700" y="3203575"/>
            <a:ext cx="7824788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4400">
              <a:defRPr sz="2400" b="1">
                <a:solidFill>
                  <a:schemeClr val="accent6">
                    <a:satOff val="-35873"/>
                    <a:lumOff val="-12431"/>
                  </a:schemeClr>
                </a:solidFill>
              </a:defRPr>
            </a:pPr>
            <a:r>
              <a:rPr lang="en-US" dirty="0"/>
              <a:t>5</a:t>
            </a:r>
            <a:r>
              <a:rPr dirty="0"/>
              <a:t>.Strengthening the national economy </a:t>
            </a:r>
          </a:p>
          <a:p>
            <a:pPr defTabSz="914400">
              <a:defRPr sz="2400" b="1">
                <a:solidFill>
                  <a:srgbClr val="335A8F"/>
                </a:solidFill>
              </a:defRPr>
            </a:pPr>
            <a:r>
              <a:rPr dirty="0"/>
              <a:t> </a:t>
            </a:r>
          </a:p>
        </p:txBody>
      </p:sp>
      <p:sp>
        <p:nvSpPr>
          <p:cNvPr id="440" name="Shape 440"/>
          <p:cNvSpPr/>
          <p:nvPr/>
        </p:nvSpPr>
        <p:spPr>
          <a:xfrm>
            <a:off x="749300" y="3621086"/>
            <a:ext cx="8637588" cy="88903"/>
          </a:xfrm>
          <a:prstGeom prst="line">
            <a:avLst/>
          </a:prstGeom>
          <a:ln w="25400">
            <a:solidFill>
              <a:schemeClr val="accent6">
                <a:satOff val="-35873"/>
                <a:lumOff val="-12431"/>
              </a:schemeClr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pic>
        <p:nvPicPr>
          <p:cNvPr id="441" name="BagaNimba14l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6600" y="6807200"/>
            <a:ext cx="447457" cy="739598"/>
          </a:xfrm>
          <a:prstGeom prst="rect">
            <a:avLst/>
          </a:prstGeom>
          <a:ln w="12700">
            <a:miter lim="400000"/>
          </a:ln>
        </p:spPr>
      </p:pic>
      <p:sp>
        <p:nvSpPr>
          <p:cNvPr id="442" name="Shape 442"/>
          <p:cNvSpPr/>
          <p:nvPr/>
        </p:nvSpPr>
        <p:spPr>
          <a:xfrm>
            <a:off x="6145387" y="3780719"/>
            <a:ext cx="2798116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Building a robust economy</a:t>
            </a:r>
          </a:p>
        </p:txBody>
      </p:sp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0" y="49212"/>
            <a:ext cx="1728788" cy="555626"/>
          </a:xfrm>
          <a:prstGeom prst="rect">
            <a:avLst/>
          </a:prstGeom>
          <a:ln w="12700">
            <a:miter lim="400000"/>
          </a:ln>
        </p:spPr>
      </p:pic>
      <p:sp>
        <p:nvSpPr>
          <p:cNvPr id="445" name="Shape 445"/>
          <p:cNvSpPr/>
          <p:nvPr/>
        </p:nvSpPr>
        <p:spPr>
          <a:xfrm>
            <a:off x="515937" y="1001712"/>
            <a:ext cx="9207501" cy="1588"/>
          </a:xfrm>
          <a:prstGeom prst="line">
            <a:avLst/>
          </a:prstGeom>
          <a:ln w="12600">
            <a:solidFill>
              <a:srgbClr val="A6A278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46" name="Shape 446"/>
          <p:cNvSpPr/>
          <p:nvPr/>
        </p:nvSpPr>
        <p:spPr>
          <a:xfrm>
            <a:off x="357187" y="549275"/>
            <a:ext cx="8007351" cy="455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algn="just" defTabSz="755650">
              <a:lnSpc>
                <a:spcPct val="15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b="1">
                <a:solidFill>
                  <a:schemeClr val="accent6">
                    <a:satOff val="-35873"/>
                    <a:lumOff val="-12431"/>
                  </a:schemeClr>
                </a:solidFill>
              </a:defRPr>
            </a:lvl1pPr>
          </a:lstStyle>
          <a:p>
            <a:r>
              <a:rPr lang="en-US" dirty="0"/>
              <a:t>5</a:t>
            </a:r>
            <a:r>
              <a:rPr dirty="0"/>
              <a:t>. STRENGTHENING THE NATIONAL ECONOMY </a:t>
            </a:r>
          </a:p>
        </p:txBody>
      </p:sp>
      <p:sp>
        <p:nvSpPr>
          <p:cNvPr id="447" name="Shape 447"/>
          <p:cNvSpPr/>
          <p:nvPr/>
        </p:nvSpPr>
        <p:spPr>
          <a:xfrm>
            <a:off x="425622" y="1819962"/>
            <a:ext cx="9532193" cy="34615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4999" tIns="44999" rIns="44999" bIns="44999">
            <a:spAutoFit/>
          </a:bodyPr>
          <a:lstStyle/>
          <a:p>
            <a:pPr marL="140368" indent="-140368" defTabSz="755650">
              <a:lnSpc>
                <a:spcPct val="200000"/>
              </a:lnSpc>
              <a:buSzPct val="60000"/>
              <a:buBlip>
                <a:blip r:embed="rId3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2F2B20"/>
                </a:solidFill>
              </a:defRPr>
            </a:pPr>
            <a:r>
              <a:rPr sz="1600" dirty="0"/>
              <a:t>Guinea’s GDP grew from $4.74 billion USD in 2010 to $10.49 billion USD 2017;</a:t>
            </a:r>
          </a:p>
          <a:p>
            <a:pPr marL="140368" indent="-140368" defTabSz="755650">
              <a:lnSpc>
                <a:spcPct val="200000"/>
              </a:lnSpc>
              <a:buSzPct val="60000"/>
              <a:buBlip>
                <a:blip r:embed="rId3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2F2B20"/>
                </a:solidFill>
              </a:defRPr>
            </a:pPr>
            <a:r>
              <a:rPr sz="1600" dirty="0"/>
              <a:t>State revenues from mining have more than triple</a:t>
            </a:r>
            <a:r>
              <a:rPr lang="en-US" sz="1600" dirty="0"/>
              <a:t>: </a:t>
            </a:r>
            <a:r>
              <a:rPr sz="1600" dirty="0"/>
              <a:t>from less than $150 million USD in 2012 to close to $500 million USD in 2017 (EITI);  </a:t>
            </a:r>
          </a:p>
          <a:p>
            <a:pPr marL="140368" indent="-140368" defTabSz="755650">
              <a:lnSpc>
                <a:spcPct val="200000"/>
              </a:lnSpc>
              <a:buSzPct val="60000"/>
              <a:buBlip>
                <a:blip r:embed="rId3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2F2B20"/>
                </a:solidFill>
              </a:defRPr>
            </a:pPr>
            <a:r>
              <a:rPr sz="1600" dirty="0"/>
              <a:t>Mining projects have also helped boost many sectors of the economy including agriculture, transports, technology </a:t>
            </a:r>
            <a:r>
              <a:rPr sz="1600" dirty="0" err="1"/>
              <a:t>etc</a:t>
            </a:r>
            <a:r>
              <a:rPr sz="1600" dirty="0"/>
              <a:t>;</a:t>
            </a:r>
          </a:p>
          <a:p>
            <a:pPr marL="140368" indent="-140368" defTabSz="755650">
              <a:lnSpc>
                <a:spcPct val="200000"/>
              </a:lnSpc>
              <a:buSzPct val="60000"/>
              <a:buBlip>
                <a:blip r:embed="rId3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1400">
                <a:solidFill>
                  <a:srgbClr val="2F2B20"/>
                </a:solidFill>
              </a:defRPr>
            </a:pPr>
            <a:r>
              <a:rPr sz="1600" dirty="0"/>
              <a:t>Guinea received $21bn USD pledges to fund it’s Five-year (2016-2020) development plan in November 2017</a:t>
            </a:r>
          </a:p>
        </p:txBody>
      </p:sp>
      <p:sp>
        <p:nvSpPr>
          <p:cNvPr id="448" name="Shape 448"/>
          <p:cNvSpPr/>
          <p:nvPr/>
        </p:nvSpPr>
        <p:spPr>
          <a:xfrm>
            <a:off x="563562" y="1143785"/>
            <a:ext cx="6345238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755650">
              <a:spcBef>
                <a:spcPts val="20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1600" b="1"/>
            </a:lvl1pPr>
          </a:lstStyle>
          <a:p>
            <a:r>
              <a:rPr lang="en-US" dirty="0"/>
              <a:t>T</a:t>
            </a:r>
            <a:r>
              <a:rPr dirty="0"/>
              <a:t>he size of the Guinean economy has more  than doubled over the past decade :</a:t>
            </a:r>
          </a:p>
        </p:txBody>
      </p:sp>
      <p:pic>
        <p:nvPicPr>
          <p:cNvPr id="449" name="BagaNimba14l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6600" y="6807200"/>
            <a:ext cx="447457" cy="739598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A52452-871E-4F67-891A-56B94F12B5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61" y="5321758"/>
            <a:ext cx="3337560" cy="22250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62F0D51-D761-400D-95A9-646D8DD2AB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9807" y="5310074"/>
            <a:ext cx="2966720" cy="22250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E95426-4937-4D4D-BD25-DA08E82BB1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3687" y="5281505"/>
            <a:ext cx="3397940" cy="2265293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image.png"/>
          <p:cNvPicPr>
            <a:picLocks noChangeAspect="1"/>
          </p:cNvPicPr>
          <p:nvPr/>
        </p:nvPicPr>
        <p:blipFill>
          <a:blip r:embed="rId2"/>
          <a:srcRect r="25151"/>
          <a:stretch>
            <a:fillRect/>
          </a:stretch>
        </p:blipFill>
        <p:spPr>
          <a:xfrm>
            <a:off x="4762" y="9525"/>
            <a:ext cx="288926" cy="7540625"/>
          </a:xfrm>
          <a:prstGeom prst="rect">
            <a:avLst/>
          </a:prstGeom>
          <a:ln w="12700">
            <a:miter lim="400000"/>
          </a:ln>
        </p:spPr>
      </p:pic>
      <p:pic>
        <p:nvPicPr>
          <p:cNvPr id="469" name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7162" y="161925"/>
            <a:ext cx="2027238" cy="708025"/>
          </a:xfrm>
          <a:prstGeom prst="rect">
            <a:avLst/>
          </a:prstGeom>
          <a:ln w="12700">
            <a:miter lim="400000"/>
          </a:ln>
        </p:spPr>
      </p:pic>
      <p:sp>
        <p:nvSpPr>
          <p:cNvPr id="470" name="Shape 470"/>
          <p:cNvSpPr/>
          <p:nvPr/>
        </p:nvSpPr>
        <p:spPr>
          <a:xfrm>
            <a:off x="647700" y="3203575"/>
            <a:ext cx="7824788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4400">
              <a:defRPr sz="2400" b="1">
                <a:solidFill>
                  <a:schemeClr val="accent6">
                    <a:satOff val="-35873"/>
                    <a:lumOff val="-12431"/>
                  </a:schemeClr>
                </a:solidFill>
              </a:defRPr>
            </a:pPr>
            <a:r>
              <a:rPr lang="en-US" dirty="0"/>
              <a:t>6</a:t>
            </a:r>
            <a:r>
              <a:rPr dirty="0"/>
              <a:t>. Remaining challenges </a:t>
            </a:r>
          </a:p>
          <a:p>
            <a:pPr defTabSz="914400">
              <a:defRPr sz="2400" b="1">
                <a:solidFill>
                  <a:srgbClr val="335A8F"/>
                </a:solidFill>
              </a:defRPr>
            </a:pPr>
            <a:r>
              <a:rPr dirty="0"/>
              <a:t> </a:t>
            </a:r>
          </a:p>
        </p:txBody>
      </p:sp>
      <p:sp>
        <p:nvSpPr>
          <p:cNvPr id="471" name="Shape 471"/>
          <p:cNvSpPr/>
          <p:nvPr/>
        </p:nvSpPr>
        <p:spPr>
          <a:xfrm>
            <a:off x="749300" y="3621086"/>
            <a:ext cx="8637588" cy="88903"/>
          </a:xfrm>
          <a:prstGeom prst="line">
            <a:avLst/>
          </a:prstGeom>
          <a:ln w="25400">
            <a:solidFill>
              <a:schemeClr val="accent6">
                <a:satOff val="-35873"/>
                <a:lumOff val="-12431"/>
              </a:schemeClr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pic>
        <p:nvPicPr>
          <p:cNvPr id="472" name="BagaNimba14l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6600" y="6807200"/>
            <a:ext cx="447457" cy="739598"/>
          </a:xfrm>
          <a:prstGeom prst="rect">
            <a:avLst/>
          </a:prstGeom>
          <a:ln w="12700">
            <a:miter lim="400000"/>
          </a:ln>
        </p:spPr>
      </p:pic>
      <p:sp>
        <p:nvSpPr>
          <p:cNvPr id="473" name="Shape 473"/>
          <p:cNvSpPr/>
          <p:nvPr/>
        </p:nvSpPr>
        <p:spPr>
          <a:xfrm>
            <a:off x="6145387" y="3780719"/>
            <a:ext cx="2620527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Taking up the challenges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0" y="49212"/>
            <a:ext cx="1728788" cy="555626"/>
          </a:xfrm>
          <a:prstGeom prst="rect">
            <a:avLst/>
          </a:prstGeom>
          <a:ln w="12700">
            <a:miter lim="400000"/>
          </a:ln>
        </p:spPr>
      </p:pic>
      <p:sp>
        <p:nvSpPr>
          <p:cNvPr id="476" name="Shape 476"/>
          <p:cNvSpPr/>
          <p:nvPr/>
        </p:nvSpPr>
        <p:spPr>
          <a:xfrm>
            <a:off x="515937" y="1001712"/>
            <a:ext cx="9207501" cy="1588"/>
          </a:xfrm>
          <a:prstGeom prst="line">
            <a:avLst/>
          </a:prstGeom>
          <a:ln w="12600">
            <a:solidFill>
              <a:srgbClr val="A6A278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77" name="Shape 477"/>
          <p:cNvSpPr/>
          <p:nvPr/>
        </p:nvSpPr>
        <p:spPr>
          <a:xfrm>
            <a:off x="357187" y="549275"/>
            <a:ext cx="8007351" cy="455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algn="just" defTabSz="755650">
              <a:lnSpc>
                <a:spcPct val="15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b="1">
                <a:solidFill>
                  <a:schemeClr val="accent6">
                    <a:satOff val="-35873"/>
                    <a:lumOff val="-12431"/>
                  </a:schemeClr>
                </a:solidFill>
              </a:defRPr>
            </a:lvl1pPr>
          </a:lstStyle>
          <a:p>
            <a:r>
              <a:rPr lang="en-US" dirty="0"/>
              <a:t>6</a:t>
            </a:r>
            <a:r>
              <a:rPr dirty="0"/>
              <a:t>. REMAINING CHALLENGES</a:t>
            </a:r>
          </a:p>
        </p:txBody>
      </p:sp>
      <p:sp>
        <p:nvSpPr>
          <p:cNvPr id="478" name="Shape 478"/>
          <p:cNvSpPr>
            <a:spLocks/>
          </p:cNvSpPr>
          <p:nvPr/>
        </p:nvSpPr>
        <p:spPr>
          <a:xfrm>
            <a:off x="126174" y="1400174"/>
            <a:ext cx="5713414" cy="4446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4999" tIns="44999" rIns="44999" bIns="44999">
            <a:spAutoFit/>
          </a:bodyPr>
          <a:lstStyle/>
          <a:p>
            <a:pPr marL="140368" indent="-140368" defTabSz="755650">
              <a:lnSpc>
                <a:spcPct val="200000"/>
              </a:lnSpc>
              <a:buSzPct val="60000"/>
              <a:buBlip>
                <a:blip r:embed="rId3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sz="1600" b="1" dirty="0">
                <a:solidFill>
                  <a:srgbClr val="2F2B20"/>
                </a:solidFill>
              </a:rPr>
              <a:t>Infrastructure </a:t>
            </a:r>
            <a:r>
              <a:rPr sz="1600" dirty="0">
                <a:solidFill>
                  <a:srgbClr val="2F2B20"/>
                </a:solidFill>
              </a:rPr>
              <a:t>(Energy and Transport): to reduce the cost of mining projects. </a:t>
            </a:r>
          </a:p>
          <a:p>
            <a:pPr marL="140368" indent="-140368" defTabSz="755650">
              <a:lnSpc>
                <a:spcPct val="200000"/>
              </a:lnSpc>
              <a:buSzPct val="60000"/>
              <a:buBlip>
                <a:blip r:embed="rId3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sz="1600" b="1" dirty="0">
                <a:solidFill>
                  <a:srgbClr val="2F2B20"/>
                </a:solidFill>
              </a:rPr>
              <a:t>Capacity building</a:t>
            </a:r>
            <a:r>
              <a:rPr sz="1600" dirty="0">
                <a:solidFill>
                  <a:srgbClr val="2F2B20"/>
                </a:solidFill>
              </a:rPr>
              <a:t>: to support, manage and control projects;</a:t>
            </a:r>
          </a:p>
          <a:p>
            <a:pPr marL="140368" indent="-140368" defTabSz="755650">
              <a:lnSpc>
                <a:spcPct val="200000"/>
              </a:lnSpc>
              <a:buSzPct val="60000"/>
              <a:buBlip>
                <a:blip r:embed="rId3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sz="1600" b="1" dirty="0">
                <a:solidFill>
                  <a:srgbClr val="2F2B20"/>
                </a:solidFill>
              </a:rPr>
              <a:t>Impact of mining projects</a:t>
            </a:r>
            <a:r>
              <a:rPr sz="1600" dirty="0">
                <a:solidFill>
                  <a:srgbClr val="2F2B20"/>
                </a:solidFill>
              </a:rPr>
              <a:t>: economic, social and environmental;</a:t>
            </a:r>
          </a:p>
          <a:p>
            <a:pPr marL="140368" indent="-140368" defTabSz="755650">
              <a:lnSpc>
                <a:spcPct val="200000"/>
              </a:lnSpc>
              <a:buSzPct val="60000"/>
              <a:buBlip>
                <a:blip r:embed="rId3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sz="1600" b="1" dirty="0">
                <a:solidFill>
                  <a:srgbClr val="2F2B20"/>
                </a:solidFill>
              </a:rPr>
              <a:t>Local transformation </a:t>
            </a:r>
            <a:r>
              <a:rPr sz="1600" dirty="0">
                <a:solidFill>
                  <a:srgbClr val="2F2B20"/>
                </a:solidFill>
              </a:rPr>
              <a:t>of minerals into higher value products;</a:t>
            </a:r>
          </a:p>
          <a:p>
            <a:pPr marL="140368" indent="-140368" defTabSz="755650">
              <a:lnSpc>
                <a:spcPct val="200000"/>
              </a:lnSpc>
              <a:buSzPct val="60000"/>
              <a:buBlip>
                <a:blip r:embed="rId3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sz="1600" b="1" dirty="0">
                <a:solidFill>
                  <a:srgbClr val="2F2B20"/>
                </a:solidFill>
              </a:rPr>
              <a:t>Geological Survey</a:t>
            </a:r>
            <a:r>
              <a:rPr sz="1600" dirty="0">
                <a:solidFill>
                  <a:srgbClr val="2F2B20"/>
                </a:solidFill>
              </a:rPr>
              <a:t>: to increase knowledge, diversify the economy and make a better use of the geographical space;</a:t>
            </a:r>
          </a:p>
        </p:txBody>
      </p:sp>
      <p:pic>
        <p:nvPicPr>
          <p:cNvPr id="481" name="RÃ©sultats de recherche d'images pour Â«Â gac  guinea rail road constructionÂ Â».jpg" descr="RÃ©sultats de recherche d'images pour Â«Â gac  guinea rail road constructionÂ Â»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6933" y="1001712"/>
            <a:ext cx="4143692" cy="30402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436571-2CEC-496F-9B3B-1E79F31B77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5397" y="4279392"/>
            <a:ext cx="4165228" cy="3120065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image.png"/>
          <p:cNvPicPr>
            <a:picLocks noChangeAspect="1"/>
          </p:cNvPicPr>
          <p:nvPr/>
        </p:nvPicPr>
        <p:blipFill>
          <a:blip r:embed="rId2"/>
          <a:srcRect r="25151"/>
          <a:stretch>
            <a:fillRect/>
          </a:stretch>
        </p:blipFill>
        <p:spPr>
          <a:xfrm>
            <a:off x="4762" y="9525"/>
            <a:ext cx="288926" cy="75406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7162" y="161925"/>
            <a:ext cx="2027238" cy="708025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Shape 150"/>
          <p:cNvSpPr/>
          <p:nvPr/>
        </p:nvSpPr>
        <p:spPr>
          <a:xfrm>
            <a:off x="647700" y="3203575"/>
            <a:ext cx="7824788" cy="792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342900" indent="-342900" defTabSz="914400">
              <a:buSzPct val="100000"/>
              <a:buAutoNum type="arabicPeriod"/>
              <a:defRPr sz="2400" b="1">
                <a:solidFill>
                  <a:schemeClr val="accent6">
                    <a:satOff val="-35873"/>
                    <a:lumOff val="-12431"/>
                  </a:schemeClr>
                </a:solidFill>
              </a:defRPr>
            </a:lvl1pPr>
          </a:lstStyle>
          <a:p>
            <a:r>
              <a:t>Overview of Guinea’s mineral potential</a:t>
            </a:r>
          </a:p>
        </p:txBody>
      </p:sp>
      <p:sp>
        <p:nvSpPr>
          <p:cNvPr id="151" name="Shape 151"/>
          <p:cNvSpPr/>
          <p:nvPr/>
        </p:nvSpPr>
        <p:spPr>
          <a:xfrm>
            <a:off x="7056437" y="3754437"/>
            <a:ext cx="2200385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914400">
              <a:defRPr i="1"/>
            </a:lvl1pPr>
          </a:lstStyle>
          <a:p>
            <a:r>
              <a:t>World class deposits</a:t>
            </a:r>
          </a:p>
        </p:txBody>
      </p:sp>
      <p:sp>
        <p:nvSpPr>
          <p:cNvPr id="152" name="Shape 152"/>
          <p:cNvSpPr/>
          <p:nvPr/>
        </p:nvSpPr>
        <p:spPr>
          <a:xfrm>
            <a:off x="749300" y="3621087"/>
            <a:ext cx="8637588" cy="88901"/>
          </a:xfrm>
          <a:prstGeom prst="line">
            <a:avLst/>
          </a:prstGeom>
          <a:ln w="25400">
            <a:solidFill>
              <a:schemeClr val="accent6">
                <a:satOff val="-35873"/>
                <a:lumOff val="-12431"/>
              </a:schemeClr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pic>
        <p:nvPicPr>
          <p:cNvPr id="153" name="BagaNimba14l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3100" y="6781800"/>
            <a:ext cx="447457" cy="7395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 dir="r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0" y="139700"/>
            <a:ext cx="1728788" cy="555625"/>
          </a:xfrm>
          <a:prstGeom prst="rect">
            <a:avLst/>
          </a:prstGeom>
          <a:ln w="12700">
            <a:miter lim="400000"/>
          </a:ln>
        </p:spPr>
      </p:pic>
      <p:sp>
        <p:nvSpPr>
          <p:cNvPr id="484" name="Shape 484"/>
          <p:cNvSpPr/>
          <p:nvPr/>
        </p:nvSpPr>
        <p:spPr>
          <a:xfrm>
            <a:off x="515937" y="1001712"/>
            <a:ext cx="9207501" cy="1588"/>
          </a:xfrm>
          <a:prstGeom prst="line">
            <a:avLst/>
          </a:prstGeom>
          <a:ln w="12600">
            <a:solidFill>
              <a:srgbClr val="A6A278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85" name="Shape 485"/>
          <p:cNvSpPr/>
          <p:nvPr/>
        </p:nvSpPr>
        <p:spPr>
          <a:xfrm>
            <a:off x="2447925" y="1096962"/>
            <a:ext cx="4392613" cy="671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755650">
              <a:lnSpc>
                <a:spcPct val="93000"/>
              </a:lnSpc>
              <a:defRPr sz="4100" b="1"/>
            </a:lvl1pPr>
          </a:lstStyle>
          <a:p>
            <a:r>
              <a:t>VISIT US ONLINE</a:t>
            </a:r>
          </a:p>
        </p:txBody>
      </p:sp>
      <p:sp>
        <p:nvSpPr>
          <p:cNvPr id="486" name="Shape 486"/>
          <p:cNvSpPr/>
          <p:nvPr/>
        </p:nvSpPr>
        <p:spPr>
          <a:xfrm>
            <a:off x="2568811" y="6675557"/>
            <a:ext cx="4509169" cy="819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755650">
              <a:lnSpc>
                <a:spcPct val="93000"/>
              </a:lnSpc>
              <a:defRPr sz="5100"/>
            </a:lvl1pPr>
          </a:lstStyle>
          <a:p>
            <a:r>
              <a:rPr dirty="0"/>
              <a:t>THANK YOU </a:t>
            </a:r>
          </a:p>
        </p:txBody>
      </p:sp>
      <p:pic>
        <p:nvPicPr>
          <p:cNvPr id="487" name="Capture d’écran 2019-09-04 à 09.29.0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107" y="2915967"/>
            <a:ext cx="5403671" cy="3560920"/>
          </a:xfrm>
          <a:prstGeom prst="rect">
            <a:avLst/>
          </a:prstGeom>
          <a:ln w="12700">
            <a:miter lim="400000"/>
          </a:ln>
        </p:spPr>
      </p:pic>
      <p:sp>
        <p:nvSpPr>
          <p:cNvPr id="489" name="Shape 489"/>
          <p:cNvSpPr/>
          <p:nvPr/>
        </p:nvSpPr>
        <p:spPr>
          <a:xfrm>
            <a:off x="212877" y="1877264"/>
            <a:ext cx="3482688" cy="617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r>
              <a:rPr dirty="0"/>
              <a:t>Ministry of Mines and Geology</a:t>
            </a:r>
          </a:p>
          <a:p>
            <a:pPr>
              <a:defRPr>
                <a:solidFill>
                  <a:schemeClr val="accent2">
                    <a:lumOff val="-10000"/>
                  </a:schemeClr>
                </a:solidFill>
              </a:defRPr>
            </a:pPr>
            <a:r>
              <a:rPr u="sng" dirty="0">
                <a:uFill>
                  <a:solidFill>
                    <a:srgbClr val="CCCCFF"/>
                  </a:solidFill>
                </a:uFill>
                <a:hlinkClick r:id="rId4"/>
              </a:rPr>
              <a:t>www.mines.gov.gn</a:t>
            </a:r>
          </a:p>
        </p:txBody>
      </p:sp>
      <p:sp>
        <p:nvSpPr>
          <p:cNvPr id="490" name="Shape 490"/>
          <p:cNvSpPr/>
          <p:nvPr/>
        </p:nvSpPr>
        <p:spPr>
          <a:xfrm>
            <a:off x="5962311" y="3936345"/>
            <a:ext cx="3495636" cy="884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b="1"/>
            </a:pPr>
            <a:r>
              <a:rPr dirty="0"/>
              <a:t>Guinea Mining </a:t>
            </a:r>
            <a:r>
              <a:rPr dirty="0" err="1"/>
              <a:t>Cadastre</a:t>
            </a:r>
            <a:r>
              <a:rPr dirty="0"/>
              <a:t> Portal</a:t>
            </a:r>
          </a:p>
          <a:p>
            <a:pPr>
              <a:defRPr>
                <a:solidFill>
                  <a:schemeClr val="accent2">
                    <a:lumOff val="-10000"/>
                  </a:schemeClr>
                </a:solidFill>
              </a:defRPr>
            </a:pPr>
            <a:r>
              <a:rPr u="sng" dirty="0">
                <a:uFill>
                  <a:solidFill>
                    <a:srgbClr val="CCCCFF"/>
                  </a:solidFill>
                </a:uFill>
                <a:hlinkClick r:id="rId5"/>
              </a:rPr>
              <a:t>www.guinea.miningcadastre.org</a:t>
            </a:r>
          </a:p>
        </p:txBody>
      </p:sp>
      <p:sp>
        <p:nvSpPr>
          <p:cNvPr id="491" name="Shape 491"/>
          <p:cNvSpPr/>
          <p:nvPr/>
        </p:nvSpPr>
        <p:spPr>
          <a:xfrm>
            <a:off x="5962311" y="1958350"/>
            <a:ext cx="3242368" cy="617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b="1"/>
            </a:pPr>
            <a:r>
              <a:rPr dirty="0"/>
              <a:t>One Stop Shop</a:t>
            </a:r>
          </a:p>
          <a:p>
            <a:pPr>
              <a:defRPr>
                <a:solidFill>
                  <a:schemeClr val="accent2">
                    <a:lumOff val="-10000"/>
                  </a:schemeClr>
                </a:solidFill>
              </a:defRPr>
            </a:pPr>
            <a:r>
              <a:rPr u="sng" dirty="0">
                <a:uFill>
                  <a:solidFill>
                    <a:srgbClr val="CCCCFF"/>
                  </a:solidFill>
                </a:uFill>
                <a:hlinkClick r:id="rId6"/>
              </a:rPr>
              <a:t>www.licences.mines.gov.gn</a:t>
            </a:r>
          </a:p>
        </p:txBody>
      </p:sp>
      <p:pic>
        <p:nvPicPr>
          <p:cNvPr id="493" name="pasted-image.png"/>
          <p:cNvPicPr>
            <a:picLocks noChangeAspect="1"/>
          </p:cNvPicPr>
          <p:nvPr/>
        </p:nvPicPr>
        <p:blipFill>
          <a:blip r:embed="rId7"/>
          <a:srcRect l="30402" t="24062" r="25647" b="30919"/>
          <a:stretch>
            <a:fillRect/>
          </a:stretch>
        </p:blipFill>
        <p:spPr>
          <a:xfrm>
            <a:off x="9225589" y="2228700"/>
            <a:ext cx="503620" cy="555543"/>
          </a:xfrm>
          <a:prstGeom prst="rect">
            <a:avLst/>
          </a:prstGeom>
          <a:ln w="12700">
            <a:miter lim="400000"/>
          </a:ln>
        </p:spPr>
      </p:pic>
      <p:pic>
        <p:nvPicPr>
          <p:cNvPr id="494" name="pasted-image.png"/>
          <p:cNvPicPr>
            <a:picLocks noChangeAspect="1"/>
          </p:cNvPicPr>
          <p:nvPr/>
        </p:nvPicPr>
        <p:blipFill>
          <a:blip r:embed="rId7"/>
          <a:srcRect l="30402" t="24062" r="25647" b="30919"/>
          <a:stretch>
            <a:fillRect/>
          </a:stretch>
        </p:blipFill>
        <p:spPr>
          <a:xfrm>
            <a:off x="3557865" y="2038418"/>
            <a:ext cx="503620" cy="555544"/>
          </a:xfrm>
          <a:prstGeom prst="rect">
            <a:avLst/>
          </a:prstGeom>
          <a:ln w="12700">
            <a:miter lim="400000"/>
          </a:ln>
        </p:spPr>
      </p:pic>
      <p:pic>
        <p:nvPicPr>
          <p:cNvPr id="495" name="pasted-image.png"/>
          <p:cNvPicPr>
            <a:picLocks noChangeAspect="1"/>
          </p:cNvPicPr>
          <p:nvPr/>
        </p:nvPicPr>
        <p:blipFill>
          <a:blip r:embed="rId7"/>
          <a:srcRect l="30402" t="24062" r="25647" b="30919"/>
          <a:stretch>
            <a:fillRect/>
          </a:stretch>
        </p:blipFill>
        <p:spPr>
          <a:xfrm>
            <a:off x="9321228" y="4293814"/>
            <a:ext cx="503620" cy="5555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/>
        </p:nvSpPr>
        <p:spPr>
          <a:xfrm>
            <a:off x="490537" y="1049337"/>
            <a:ext cx="9604376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spcBef>
                <a:spcPts val="20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1600"/>
            </a:lvl1pPr>
          </a:lstStyle>
          <a:p>
            <a:r>
              <a:t>A large Potential to Unlock. World-class Deposits </a:t>
            </a:r>
          </a:p>
        </p:txBody>
      </p:sp>
      <p:pic>
        <p:nvPicPr>
          <p:cNvPr id="156" name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0" y="49212"/>
            <a:ext cx="1728788" cy="555626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Shape 157"/>
          <p:cNvSpPr/>
          <p:nvPr/>
        </p:nvSpPr>
        <p:spPr>
          <a:xfrm>
            <a:off x="436562" y="914399"/>
            <a:ext cx="9207501" cy="1589"/>
          </a:xfrm>
          <a:prstGeom prst="line">
            <a:avLst/>
          </a:prstGeom>
          <a:ln w="25400">
            <a:solidFill>
              <a:schemeClr val="accent6">
                <a:satOff val="-35873"/>
                <a:lumOff val="-12431"/>
              </a:schemeClr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58" name="Shape 158"/>
          <p:cNvSpPr/>
          <p:nvPr/>
        </p:nvSpPr>
        <p:spPr>
          <a:xfrm>
            <a:off x="478895" y="431828"/>
            <a:ext cx="6056644" cy="34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algn="just" defTabSz="914400">
              <a:lnSpc>
                <a:spcPct val="15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b="1">
                <a:solidFill>
                  <a:schemeClr val="accent6">
                    <a:satOff val="-35873"/>
                    <a:lumOff val="-12431"/>
                  </a:schemeClr>
                </a:solidFill>
              </a:defRPr>
            </a:lvl1pPr>
          </a:lstStyle>
          <a:p>
            <a:r>
              <a:t>1. OVERVIEW OF GUINEA’S MINERAL POTENTIAL</a:t>
            </a:r>
          </a:p>
        </p:txBody>
      </p:sp>
      <p:pic>
        <p:nvPicPr>
          <p:cNvPr id="159" name="image.jpg"/>
          <p:cNvPicPr>
            <a:picLocks noChangeAspect="1"/>
          </p:cNvPicPr>
          <p:nvPr/>
        </p:nvPicPr>
        <p:blipFill>
          <a:blip r:embed="rId3"/>
          <a:srcRect t="25263" b="31498"/>
          <a:stretch>
            <a:fillRect/>
          </a:stretch>
        </p:blipFill>
        <p:spPr>
          <a:xfrm>
            <a:off x="409575" y="1631017"/>
            <a:ext cx="9028113" cy="50434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image.png"/>
          <p:cNvPicPr>
            <a:picLocks noChangeAspect="1"/>
          </p:cNvPicPr>
          <p:nvPr/>
        </p:nvPicPr>
        <p:blipFill>
          <a:blip r:embed="rId4"/>
          <a:srcRect r="25151"/>
          <a:stretch>
            <a:fillRect/>
          </a:stretch>
        </p:blipFill>
        <p:spPr>
          <a:xfrm>
            <a:off x="4762" y="9525"/>
            <a:ext cx="288926" cy="75406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BagaNimba14l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5800" y="6781800"/>
            <a:ext cx="447457" cy="7395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0" y="49212"/>
            <a:ext cx="1728788" cy="555626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Shape 164"/>
          <p:cNvSpPr/>
          <p:nvPr/>
        </p:nvSpPr>
        <p:spPr>
          <a:xfrm>
            <a:off x="673100" y="1001712"/>
            <a:ext cx="9207500" cy="1588"/>
          </a:xfrm>
          <a:prstGeom prst="line">
            <a:avLst/>
          </a:prstGeom>
          <a:ln w="25400">
            <a:solidFill>
              <a:schemeClr val="accent6">
                <a:satOff val="-35873"/>
                <a:lumOff val="-12431"/>
              </a:schemeClr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65" name="Shape 165"/>
          <p:cNvSpPr/>
          <p:nvPr/>
        </p:nvSpPr>
        <p:spPr>
          <a:xfrm>
            <a:off x="458787" y="546100"/>
            <a:ext cx="6732489" cy="34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algn="just" defTabSz="914400">
              <a:lnSpc>
                <a:spcPct val="15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b="1">
                <a:solidFill>
                  <a:schemeClr val="accent6">
                    <a:satOff val="-35873"/>
                    <a:lumOff val="-12431"/>
                  </a:schemeClr>
                </a:solidFill>
              </a:defRPr>
            </a:lvl1pPr>
          </a:lstStyle>
          <a:p>
            <a:r>
              <a:t>1. OVERVIEW OF GUINEA’S MINERAL POTENTIAL</a:t>
            </a:r>
          </a:p>
        </p:txBody>
      </p:sp>
      <p:sp>
        <p:nvSpPr>
          <p:cNvPr id="166" name="Shape 166"/>
          <p:cNvSpPr/>
          <p:nvPr/>
        </p:nvSpPr>
        <p:spPr>
          <a:xfrm>
            <a:off x="592137" y="1089378"/>
            <a:ext cx="9128126" cy="34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defTabSz="9144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u="sng"/>
            </a:lvl1pPr>
          </a:lstStyle>
          <a:p>
            <a:r>
              <a:t>BAUXITE</a:t>
            </a:r>
          </a:p>
        </p:txBody>
      </p:sp>
      <p:sp>
        <p:nvSpPr>
          <p:cNvPr id="167" name="Shape 167"/>
          <p:cNvSpPr/>
          <p:nvPr/>
        </p:nvSpPr>
        <p:spPr>
          <a:xfrm>
            <a:off x="503237" y="1692275"/>
            <a:ext cx="8810626" cy="1538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 marL="180473" indent="-180473" defTabSz="914400">
              <a:lnSpc>
                <a:spcPct val="150000"/>
              </a:lnSpc>
              <a:buSzPct val="60000"/>
              <a:buBlip>
                <a:blip r:embed="rId3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2F2B20"/>
                </a:solidFill>
              </a:defRPr>
            </a:pPr>
            <a:r>
              <a:t>Guinea holds the world’s largest deposits; resources are estimated to be 40 billion tons, with a grade higher than 40%;</a:t>
            </a:r>
          </a:p>
          <a:p>
            <a:pPr marL="180473" indent="-180473" defTabSz="914400">
              <a:lnSpc>
                <a:spcPct val="150000"/>
              </a:lnSpc>
              <a:buSzPct val="60000"/>
              <a:buBlip>
                <a:blip r:embed="rId3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2F2B20"/>
                </a:solidFill>
              </a:defRPr>
            </a:pPr>
            <a:r>
              <a:t>Bauxite deposits do not require complex extraction techniques; extraction costs are relatively low.</a:t>
            </a:r>
          </a:p>
        </p:txBody>
      </p:sp>
      <p:pic>
        <p:nvPicPr>
          <p:cNvPr id="168" name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4912" y="6710362"/>
            <a:ext cx="1266826" cy="8397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706" y="3725181"/>
            <a:ext cx="5570311" cy="34115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image.png"/>
          <p:cNvPicPr>
            <a:picLocks noChangeAspect="1"/>
          </p:cNvPicPr>
          <p:nvPr/>
        </p:nvPicPr>
        <p:blipFill>
          <a:blip r:embed="rId6"/>
          <a:srcRect r="25151"/>
          <a:stretch>
            <a:fillRect/>
          </a:stretch>
        </p:blipFill>
        <p:spPr>
          <a:xfrm>
            <a:off x="4762" y="9525"/>
            <a:ext cx="288926" cy="75406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0" y="49212"/>
            <a:ext cx="1728788" cy="555626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Shape 173"/>
          <p:cNvSpPr/>
          <p:nvPr/>
        </p:nvSpPr>
        <p:spPr>
          <a:xfrm>
            <a:off x="673100" y="1001712"/>
            <a:ext cx="9207500" cy="1588"/>
          </a:xfrm>
          <a:prstGeom prst="line">
            <a:avLst/>
          </a:prstGeom>
          <a:ln w="25400">
            <a:solidFill>
              <a:schemeClr val="accent6">
                <a:satOff val="-35873"/>
                <a:lumOff val="-12431"/>
              </a:schemeClr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74" name="Shape 174"/>
          <p:cNvSpPr/>
          <p:nvPr/>
        </p:nvSpPr>
        <p:spPr>
          <a:xfrm>
            <a:off x="636587" y="523499"/>
            <a:ext cx="6480027" cy="34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algn="just" defTabSz="914400">
              <a:lnSpc>
                <a:spcPct val="15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b="1">
                <a:solidFill>
                  <a:schemeClr val="accent6">
                    <a:satOff val="-35873"/>
                    <a:lumOff val="-12431"/>
                  </a:schemeClr>
                </a:solidFill>
              </a:defRPr>
            </a:lvl1pPr>
          </a:lstStyle>
          <a:p>
            <a:r>
              <a:t>1. OVERVIEW OF GUINEA’S MINERAL POTENTIAL</a:t>
            </a:r>
          </a:p>
        </p:txBody>
      </p:sp>
      <p:sp>
        <p:nvSpPr>
          <p:cNvPr id="175" name="Shape 175"/>
          <p:cNvSpPr/>
          <p:nvPr/>
        </p:nvSpPr>
        <p:spPr>
          <a:xfrm>
            <a:off x="471487" y="1140604"/>
            <a:ext cx="9128126" cy="1474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 defTabSz="9144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u="sng"/>
            </a:pPr>
            <a:r>
              <a:t>IRON ORE</a:t>
            </a:r>
          </a:p>
          <a:p>
            <a:pPr defTabSz="9144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A9A57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  <a:p>
            <a:pPr defTabSz="9144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8D873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  <a:p>
            <a:pPr defTabSz="9144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8D873E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176" name="Shape 176"/>
          <p:cNvSpPr/>
          <p:nvPr/>
        </p:nvSpPr>
        <p:spPr>
          <a:xfrm>
            <a:off x="515937" y="1628775"/>
            <a:ext cx="8810626" cy="128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algn="just" defTabSz="914400">
              <a:lnSpc>
                <a:spcPct val="15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2F2B20"/>
                </a:solidFill>
              </a:defRPr>
            </a:lvl1pPr>
          </a:lstStyle>
          <a:p>
            <a:r>
              <a:rPr dirty="0"/>
              <a:t>Guinea has the largest and best untapped iron ore deposits in the world; 20 billion tons of the world-class reserves (high grade: more than 60%): </a:t>
            </a:r>
            <a:r>
              <a:rPr dirty="0" err="1"/>
              <a:t>Simandou</a:t>
            </a:r>
            <a:r>
              <a:rPr dirty="0"/>
              <a:t>, </a:t>
            </a:r>
            <a:r>
              <a:rPr dirty="0" err="1"/>
              <a:t>Nimba</a:t>
            </a:r>
            <a:r>
              <a:rPr dirty="0"/>
              <a:t>, </a:t>
            </a:r>
            <a:r>
              <a:rPr dirty="0" err="1"/>
              <a:t>Zogota</a:t>
            </a:r>
            <a:r>
              <a:rPr lang="en-US"/>
              <a:t>, etc</a:t>
            </a:r>
            <a:r>
              <a:t>.</a:t>
            </a:r>
            <a:endParaRPr dirty="0"/>
          </a:p>
        </p:txBody>
      </p:sp>
      <p:pic>
        <p:nvPicPr>
          <p:cNvPr id="177" name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844" y="3150471"/>
            <a:ext cx="6424457" cy="41601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pasted-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4189" y="6587004"/>
            <a:ext cx="1576409" cy="9250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image.png"/>
          <p:cNvPicPr>
            <a:picLocks noChangeAspect="1"/>
          </p:cNvPicPr>
          <p:nvPr/>
        </p:nvPicPr>
        <p:blipFill>
          <a:blip r:embed="rId5"/>
          <a:srcRect r="25151"/>
          <a:stretch>
            <a:fillRect/>
          </a:stretch>
        </p:blipFill>
        <p:spPr>
          <a:xfrm>
            <a:off x="4762" y="9525"/>
            <a:ext cx="288926" cy="75406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0" y="49212"/>
            <a:ext cx="1728788" cy="555626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Shape 182"/>
          <p:cNvSpPr/>
          <p:nvPr/>
        </p:nvSpPr>
        <p:spPr>
          <a:xfrm>
            <a:off x="673100" y="1001712"/>
            <a:ext cx="9207500" cy="1588"/>
          </a:xfrm>
          <a:prstGeom prst="line">
            <a:avLst/>
          </a:prstGeom>
          <a:ln w="25400">
            <a:solidFill>
              <a:schemeClr val="accent6">
                <a:satOff val="-35873"/>
                <a:lumOff val="-12431"/>
              </a:schemeClr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83" name="Shape 183"/>
          <p:cNvSpPr/>
          <p:nvPr/>
        </p:nvSpPr>
        <p:spPr>
          <a:xfrm>
            <a:off x="484187" y="509616"/>
            <a:ext cx="8212138" cy="34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algn="just" defTabSz="914400">
              <a:lnSpc>
                <a:spcPct val="15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b="1">
                <a:solidFill>
                  <a:schemeClr val="accent6">
                    <a:satOff val="-35873"/>
                    <a:lumOff val="-12431"/>
                  </a:schemeClr>
                </a:solidFill>
              </a:defRPr>
            </a:lvl1pPr>
          </a:lstStyle>
          <a:p>
            <a:r>
              <a:t>1. OVERVIEW OF GUINEA’S MINERAL POTENTIAL</a:t>
            </a:r>
          </a:p>
        </p:txBody>
      </p:sp>
      <p:sp>
        <p:nvSpPr>
          <p:cNvPr id="184" name="Shape 184"/>
          <p:cNvSpPr/>
          <p:nvPr/>
        </p:nvSpPr>
        <p:spPr>
          <a:xfrm>
            <a:off x="393700" y="1136805"/>
            <a:ext cx="8183563" cy="349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defTabSz="914400">
              <a:tabLst>
                <a:tab pos="723900" algn="l"/>
              </a:tabLst>
              <a:defRPr u="sng"/>
            </a:lvl1pPr>
          </a:lstStyle>
          <a:p>
            <a:r>
              <a:t>GOLD &amp; DIAMOND</a:t>
            </a:r>
          </a:p>
        </p:txBody>
      </p:sp>
      <p:sp>
        <p:nvSpPr>
          <p:cNvPr id="185" name="Shape 185"/>
          <p:cNvSpPr/>
          <p:nvPr/>
        </p:nvSpPr>
        <p:spPr>
          <a:xfrm>
            <a:off x="325669" y="1633411"/>
            <a:ext cx="7887602" cy="16676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160421" indent="-160421" defTabSz="914400">
              <a:lnSpc>
                <a:spcPct val="150000"/>
              </a:lnSpc>
              <a:spcBef>
                <a:spcPts val="2000"/>
              </a:spcBef>
              <a:buSzPct val="60000"/>
              <a:buBlip>
                <a:blip r:embed="rId3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1600"/>
            </a:pPr>
            <a:r>
              <a:rPr dirty="0"/>
              <a:t>30 million carats and more than 700t of gold;</a:t>
            </a:r>
          </a:p>
          <a:p>
            <a:pPr marL="160421" indent="-160421" defTabSz="914400">
              <a:lnSpc>
                <a:spcPct val="150000"/>
              </a:lnSpc>
              <a:spcBef>
                <a:spcPts val="2000"/>
              </a:spcBef>
              <a:buSzPct val="60000"/>
              <a:buBlip>
                <a:blip r:embed="rId3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1600"/>
            </a:pPr>
            <a:r>
              <a:rPr dirty="0"/>
              <a:t>Primary and Secondary Deposits</a:t>
            </a:r>
          </a:p>
          <a:p>
            <a:pPr marL="160421" indent="-160421" defTabSz="914400">
              <a:lnSpc>
                <a:spcPct val="150000"/>
              </a:lnSpc>
              <a:spcBef>
                <a:spcPts val="2000"/>
              </a:spcBef>
              <a:buSzPct val="60000"/>
              <a:buBlip>
                <a:blip r:embed="rId3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1600"/>
            </a:pPr>
            <a:r>
              <a:rPr dirty="0"/>
              <a:t>The </a:t>
            </a:r>
            <a:r>
              <a:rPr dirty="0" err="1"/>
              <a:t>Birimian</a:t>
            </a:r>
            <a:r>
              <a:rPr dirty="0"/>
              <a:t> gold belt and the diamond triangle have yet to unlock their full potential</a:t>
            </a:r>
          </a:p>
        </p:txBody>
      </p:sp>
      <p:pic>
        <p:nvPicPr>
          <p:cNvPr id="186" name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266" y="3610107"/>
            <a:ext cx="4717083" cy="38536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3350" y="3575958"/>
            <a:ext cx="4852988" cy="38877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pasted-image.png"/>
          <p:cNvPicPr>
            <a:picLocks noChangeAspect="1"/>
          </p:cNvPicPr>
          <p:nvPr/>
        </p:nvPicPr>
        <p:blipFill>
          <a:blip r:embed="rId6"/>
          <a:srcRect l="18122" r="16449" b="8411"/>
          <a:stretch>
            <a:fillRect/>
          </a:stretch>
        </p:blipFill>
        <p:spPr>
          <a:xfrm>
            <a:off x="8299333" y="1255712"/>
            <a:ext cx="1436921" cy="11314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593" extrusionOk="0">
                <a:moveTo>
                  <a:pt x="10102" y="0"/>
                </a:moveTo>
                <a:cubicBezTo>
                  <a:pt x="9219" y="0"/>
                  <a:pt x="9205" y="3"/>
                  <a:pt x="9059" y="129"/>
                </a:cubicBezTo>
                <a:cubicBezTo>
                  <a:pt x="8977" y="199"/>
                  <a:pt x="8703" y="369"/>
                  <a:pt x="8450" y="507"/>
                </a:cubicBezTo>
                <a:cubicBezTo>
                  <a:pt x="7901" y="809"/>
                  <a:pt x="7617" y="1120"/>
                  <a:pt x="7425" y="1636"/>
                </a:cubicBezTo>
                <a:cubicBezTo>
                  <a:pt x="7343" y="1855"/>
                  <a:pt x="7253" y="1998"/>
                  <a:pt x="7162" y="2068"/>
                </a:cubicBezTo>
                <a:cubicBezTo>
                  <a:pt x="7088" y="2125"/>
                  <a:pt x="6915" y="2298"/>
                  <a:pt x="6781" y="2447"/>
                </a:cubicBezTo>
                <a:cubicBezTo>
                  <a:pt x="6546" y="2706"/>
                  <a:pt x="6528" y="2712"/>
                  <a:pt x="6238" y="2742"/>
                </a:cubicBezTo>
                <a:cubicBezTo>
                  <a:pt x="6022" y="2764"/>
                  <a:pt x="5896" y="2810"/>
                  <a:pt x="5803" y="2893"/>
                </a:cubicBezTo>
                <a:cubicBezTo>
                  <a:pt x="5681" y="3003"/>
                  <a:pt x="5668" y="3007"/>
                  <a:pt x="5552" y="2931"/>
                </a:cubicBezTo>
                <a:cubicBezTo>
                  <a:pt x="5484" y="2887"/>
                  <a:pt x="5366" y="2846"/>
                  <a:pt x="5290" y="2840"/>
                </a:cubicBezTo>
                <a:cubicBezTo>
                  <a:pt x="5109" y="2827"/>
                  <a:pt x="4569" y="2942"/>
                  <a:pt x="4372" y="3037"/>
                </a:cubicBezTo>
                <a:cubicBezTo>
                  <a:pt x="4286" y="3079"/>
                  <a:pt x="4060" y="3126"/>
                  <a:pt x="3871" y="3143"/>
                </a:cubicBezTo>
                <a:cubicBezTo>
                  <a:pt x="3412" y="3186"/>
                  <a:pt x="3072" y="3381"/>
                  <a:pt x="2738" y="3795"/>
                </a:cubicBezTo>
                <a:cubicBezTo>
                  <a:pt x="2600" y="3965"/>
                  <a:pt x="2355" y="4210"/>
                  <a:pt x="2195" y="4340"/>
                </a:cubicBezTo>
                <a:cubicBezTo>
                  <a:pt x="1879" y="4597"/>
                  <a:pt x="1765" y="4739"/>
                  <a:pt x="1664" y="4984"/>
                </a:cubicBezTo>
                <a:cubicBezTo>
                  <a:pt x="1578" y="5194"/>
                  <a:pt x="1029" y="5890"/>
                  <a:pt x="627" y="6294"/>
                </a:cubicBezTo>
                <a:cubicBezTo>
                  <a:pt x="504" y="6418"/>
                  <a:pt x="432" y="6682"/>
                  <a:pt x="430" y="7029"/>
                </a:cubicBezTo>
                <a:cubicBezTo>
                  <a:pt x="429" y="7161"/>
                  <a:pt x="358" y="7394"/>
                  <a:pt x="215" y="7741"/>
                </a:cubicBezTo>
                <a:cubicBezTo>
                  <a:pt x="24" y="8204"/>
                  <a:pt x="2" y="8289"/>
                  <a:pt x="0" y="8597"/>
                </a:cubicBezTo>
                <a:cubicBezTo>
                  <a:pt x="-1" y="8819"/>
                  <a:pt x="33" y="9102"/>
                  <a:pt x="102" y="9392"/>
                </a:cubicBezTo>
                <a:cubicBezTo>
                  <a:pt x="160" y="9639"/>
                  <a:pt x="234" y="9952"/>
                  <a:pt x="263" y="10089"/>
                </a:cubicBezTo>
                <a:cubicBezTo>
                  <a:pt x="332" y="10423"/>
                  <a:pt x="509" y="10708"/>
                  <a:pt x="782" y="10937"/>
                </a:cubicBezTo>
                <a:cubicBezTo>
                  <a:pt x="1134" y="11234"/>
                  <a:pt x="1750" y="12152"/>
                  <a:pt x="1736" y="12339"/>
                </a:cubicBezTo>
                <a:cubicBezTo>
                  <a:pt x="1748" y="12364"/>
                  <a:pt x="1759" y="12387"/>
                  <a:pt x="1772" y="12414"/>
                </a:cubicBezTo>
                <a:cubicBezTo>
                  <a:pt x="1810" y="12460"/>
                  <a:pt x="1881" y="12589"/>
                  <a:pt x="1950" y="12748"/>
                </a:cubicBezTo>
                <a:cubicBezTo>
                  <a:pt x="2186" y="13288"/>
                  <a:pt x="2285" y="13448"/>
                  <a:pt x="2427" y="13558"/>
                </a:cubicBezTo>
                <a:cubicBezTo>
                  <a:pt x="2499" y="13613"/>
                  <a:pt x="2547" y="13684"/>
                  <a:pt x="2535" y="13710"/>
                </a:cubicBezTo>
                <a:cubicBezTo>
                  <a:pt x="2561" y="13736"/>
                  <a:pt x="2589" y="13770"/>
                  <a:pt x="2612" y="13793"/>
                </a:cubicBezTo>
                <a:cubicBezTo>
                  <a:pt x="2640" y="13806"/>
                  <a:pt x="2657" y="13826"/>
                  <a:pt x="2660" y="13846"/>
                </a:cubicBezTo>
                <a:cubicBezTo>
                  <a:pt x="2751" y="13933"/>
                  <a:pt x="2824" y="13984"/>
                  <a:pt x="2893" y="14020"/>
                </a:cubicBezTo>
                <a:cubicBezTo>
                  <a:pt x="2948" y="14032"/>
                  <a:pt x="3008" y="14039"/>
                  <a:pt x="3083" y="14050"/>
                </a:cubicBezTo>
                <a:cubicBezTo>
                  <a:pt x="3133" y="14058"/>
                  <a:pt x="3185" y="14074"/>
                  <a:pt x="3227" y="14088"/>
                </a:cubicBezTo>
                <a:cubicBezTo>
                  <a:pt x="3347" y="14099"/>
                  <a:pt x="3454" y="14136"/>
                  <a:pt x="3602" y="14232"/>
                </a:cubicBezTo>
                <a:cubicBezTo>
                  <a:pt x="3653" y="14251"/>
                  <a:pt x="3701" y="14279"/>
                  <a:pt x="3733" y="14316"/>
                </a:cubicBezTo>
                <a:cubicBezTo>
                  <a:pt x="3858" y="14391"/>
                  <a:pt x="3986" y="14457"/>
                  <a:pt x="4049" y="14475"/>
                </a:cubicBezTo>
                <a:cubicBezTo>
                  <a:pt x="4129" y="14496"/>
                  <a:pt x="4294" y="14578"/>
                  <a:pt x="4413" y="14649"/>
                </a:cubicBezTo>
                <a:cubicBezTo>
                  <a:pt x="4518" y="14711"/>
                  <a:pt x="4581" y="14733"/>
                  <a:pt x="4640" y="14740"/>
                </a:cubicBezTo>
                <a:cubicBezTo>
                  <a:pt x="4654" y="14731"/>
                  <a:pt x="4663" y="14728"/>
                  <a:pt x="4682" y="14717"/>
                </a:cubicBezTo>
                <a:cubicBezTo>
                  <a:pt x="4774" y="14660"/>
                  <a:pt x="4856" y="14644"/>
                  <a:pt x="4890" y="14671"/>
                </a:cubicBezTo>
                <a:cubicBezTo>
                  <a:pt x="4921" y="14696"/>
                  <a:pt x="4988" y="14716"/>
                  <a:pt x="5039" y="14717"/>
                </a:cubicBezTo>
                <a:cubicBezTo>
                  <a:pt x="5091" y="14717"/>
                  <a:pt x="5167" y="14765"/>
                  <a:pt x="5212" y="14823"/>
                </a:cubicBezTo>
                <a:cubicBezTo>
                  <a:pt x="5258" y="14881"/>
                  <a:pt x="5316" y="14929"/>
                  <a:pt x="5338" y="14929"/>
                </a:cubicBezTo>
                <a:cubicBezTo>
                  <a:pt x="5355" y="14929"/>
                  <a:pt x="5379" y="14948"/>
                  <a:pt x="5397" y="14974"/>
                </a:cubicBezTo>
                <a:cubicBezTo>
                  <a:pt x="5427" y="14995"/>
                  <a:pt x="5441" y="15003"/>
                  <a:pt x="5475" y="15027"/>
                </a:cubicBezTo>
                <a:cubicBezTo>
                  <a:pt x="5575" y="15098"/>
                  <a:pt x="5712" y="15160"/>
                  <a:pt x="5827" y="15202"/>
                </a:cubicBezTo>
                <a:cubicBezTo>
                  <a:pt x="5838" y="15201"/>
                  <a:pt x="5845" y="15203"/>
                  <a:pt x="5856" y="15202"/>
                </a:cubicBezTo>
                <a:cubicBezTo>
                  <a:pt x="6017" y="15183"/>
                  <a:pt x="6072" y="15200"/>
                  <a:pt x="6113" y="15270"/>
                </a:cubicBezTo>
                <a:cubicBezTo>
                  <a:pt x="6118" y="15279"/>
                  <a:pt x="6129" y="15285"/>
                  <a:pt x="6137" y="15293"/>
                </a:cubicBezTo>
                <a:cubicBezTo>
                  <a:pt x="6222" y="15317"/>
                  <a:pt x="6299" y="15347"/>
                  <a:pt x="6369" y="15376"/>
                </a:cubicBezTo>
                <a:cubicBezTo>
                  <a:pt x="6372" y="15376"/>
                  <a:pt x="6373" y="15376"/>
                  <a:pt x="6375" y="15376"/>
                </a:cubicBezTo>
                <a:cubicBezTo>
                  <a:pt x="6588" y="15391"/>
                  <a:pt x="6713" y="15463"/>
                  <a:pt x="6691" y="15565"/>
                </a:cubicBezTo>
                <a:cubicBezTo>
                  <a:pt x="6761" y="15618"/>
                  <a:pt x="6850" y="15675"/>
                  <a:pt x="6918" y="15694"/>
                </a:cubicBezTo>
                <a:cubicBezTo>
                  <a:pt x="6998" y="15716"/>
                  <a:pt x="7206" y="15804"/>
                  <a:pt x="7377" y="15891"/>
                </a:cubicBezTo>
                <a:cubicBezTo>
                  <a:pt x="7489" y="15948"/>
                  <a:pt x="7564" y="15976"/>
                  <a:pt x="7633" y="15997"/>
                </a:cubicBezTo>
                <a:cubicBezTo>
                  <a:pt x="7659" y="15995"/>
                  <a:pt x="7682" y="16004"/>
                  <a:pt x="7705" y="16020"/>
                </a:cubicBezTo>
                <a:cubicBezTo>
                  <a:pt x="7788" y="16034"/>
                  <a:pt x="7873" y="16026"/>
                  <a:pt x="8015" y="16012"/>
                </a:cubicBezTo>
                <a:cubicBezTo>
                  <a:pt x="8159" y="15998"/>
                  <a:pt x="8242" y="15995"/>
                  <a:pt x="8301" y="16005"/>
                </a:cubicBezTo>
                <a:cubicBezTo>
                  <a:pt x="8305" y="16000"/>
                  <a:pt x="8312" y="16002"/>
                  <a:pt x="8313" y="15997"/>
                </a:cubicBezTo>
                <a:cubicBezTo>
                  <a:pt x="8324" y="15960"/>
                  <a:pt x="8357" y="15929"/>
                  <a:pt x="8391" y="15929"/>
                </a:cubicBezTo>
                <a:cubicBezTo>
                  <a:pt x="8461" y="15929"/>
                  <a:pt x="8560" y="16088"/>
                  <a:pt x="8558" y="16186"/>
                </a:cubicBezTo>
                <a:cubicBezTo>
                  <a:pt x="8648" y="16252"/>
                  <a:pt x="8770" y="16308"/>
                  <a:pt x="8933" y="16353"/>
                </a:cubicBezTo>
                <a:cubicBezTo>
                  <a:pt x="8954" y="16344"/>
                  <a:pt x="8971" y="16332"/>
                  <a:pt x="8981" y="16315"/>
                </a:cubicBezTo>
                <a:cubicBezTo>
                  <a:pt x="9032" y="16231"/>
                  <a:pt x="9663" y="16189"/>
                  <a:pt x="9667" y="16270"/>
                </a:cubicBezTo>
                <a:cubicBezTo>
                  <a:pt x="9668" y="16299"/>
                  <a:pt x="9538" y="16343"/>
                  <a:pt x="9375" y="16368"/>
                </a:cubicBezTo>
                <a:cubicBezTo>
                  <a:pt x="9270" y="16384"/>
                  <a:pt x="9228" y="16395"/>
                  <a:pt x="9190" y="16406"/>
                </a:cubicBezTo>
                <a:cubicBezTo>
                  <a:pt x="9471" y="16438"/>
                  <a:pt x="9864" y="16303"/>
                  <a:pt x="10138" y="16073"/>
                </a:cubicBezTo>
                <a:cubicBezTo>
                  <a:pt x="10162" y="16053"/>
                  <a:pt x="10182" y="16036"/>
                  <a:pt x="10204" y="16020"/>
                </a:cubicBezTo>
                <a:cubicBezTo>
                  <a:pt x="10217" y="15997"/>
                  <a:pt x="10228" y="15979"/>
                  <a:pt x="10245" y="15959"/>
                </a:cubicBezTo>
                <a:cubicBezTo>
                  <a:pt x="10311" y="15884"/>
                  <a:pt x="10328" y="15876"/>
                  <a:pt x="10347" y="15929"/>
                </a:cubicBezTo>
                <a:cubicBezTo>
                  <a:pt x="10429" y="15887"/>
                  <a:pt x="10513" y="15860"/>
                  <a:pt x="10627" y="15846"/>
                </a:cubicBezTo>
                <a:cubicBezTo>
                  <a:pt x="10914" y="15808"/>
                  <a:pt x="11090" y="15763"/>
                  <a:pt x="11235" y="15671"/>
                </a:cubicBezTo>
                <a:cubicBezTo>
                  <a:pt x="11249" y="15644"/>
                  <a:pt x="11267" y="15633"/>
                  <a:pt x="11289" y="15633"/>
                </a:cubicBezTo>
                <a:cubicBezTo>
                  <a:pt x="11321" y="15610"/>
                  <a:pt x="11353" y="15587"/>
                  <a:pt x="11384" y="15558"/>
                </a:cubicBezTo>
                <a:cubicBezTo>
                  <a:pt x="11418" y="15527"/>
                  <a:pt x="11456" y="15499"/>
                  <a:pt x="11492" y="15474"/>
                </a:cubicBezTo>
                <a:cubicBezTo>
                  <a:pt x="11562" y="15375"/>
                  <a:pt x="11654" y="15293"/>
                  <a:pt x="11700" y="15293"/>
                </a:cubicBezTo>
                <a:cubicBezTo>
                  <a:pt x="11747" y="15293"/>
                  <a:pt x="11794" y="15275"/>
                  <a:pt x="11808" y="15247"/>
                </a:cubicBezTo>
                <a:cubicBezTo>
                  <a:pt x="11817" y="15229"/>
                  <a:pt x="11835" y="15218"/>
                  <a:pt x="11855" y="15217"/>
                </a:cubicBezTo>
                <a:cubicBezTo>
                  <a:pt x="11914" y="15155"/>
                  <a:pt x="11979" y="15083"/>
                  <a:pt x="12052" y="14997"/>
                </a:cubicBezTo>
                <a:cubicBezTo>
                  <a:pt x="12052" y="14991"/>
                  <a:pt x="12056" y="14982"/>
                  <a:pt x="12052" y="14982"/>
                </a:cubicBezTo>
                <a:cubicBezTo>
                  <a:pt x="12037" y="14982"/>
                  <a:pt x="12059" y="14933"/>
                  <a:pt x="12100" y="14876"/>
                </a:cubicBezTo>
                <a:cubicBezTo>
                  <a:pt x="12141" y="14819"/>
                  <a:pt x="12187" y="14780"/>
                  <a:pt x="12201" y="14785"/>
                </a:cubicBezTo>
                <a:cubicBezTo>
                  <a:pt x="12223" y="14793"/>
                  <a:pt x="12428" y="14527"/>
                  <a:pt x="12613" y="14270"/>
                </a:cubicBezTo>
                <a:cubicBezTo>
                  <a:pt x="12636" y="14238"/>
                  <a:pt x="12656" y="14211"/>
                  <a:pt x="12678" y="14179"/>
                </a:cubicBezTo>
                <a:cubicBezTo>
                  <a:pt x="12736" y="14096"/>
                  <a:pt x="12792" y="14018"/>
                  <a:pt x="12833" y="13952"/>
                </a:cubicBezTo>
                <a:cubicBezTo>
                  <a:pt x="12873" y="13889"/>
                  <a:pt x="12909" y="13836"/>
                  <a:pt x="12941" y="13800"/>
                </a:cubicBezTo>
                <a:cubicBezTo>
                  <a:pt x="12977" y="13744"/>
                  <a:pt x="13013" y="13684"/>
                  <a:pt x="13042" y="13634"/>
                </a:cubicBezTo>
                <a:cubicBezTo>
                  <a:pt x="13048" y="13587"/>
                  <a:pt x="13060" y="13557"/>
                  <a:pt x="13096" y="13505"/>
                </a:cubicBezTo>
                <a:cubicBezTo>
                  <a:pt x="13126" y="13462"/>
                  <a:pt x="13164" y="13372"/>
                  <a:pt x="13179" y="13308"/>
                </a:cubicBezTo>
                <a:cubicBezTo>
                  <a:pt x="13195" y="13245"/>
                  <a:pt x="13272" y="13117"/>
                  <a:pt x="13352" y="13028"/>
                </a:cubicBezTo>
                <a:cubicBezTo>
                  <a:pt x="13392" y="12984"/>
                  <a:pt x="13427" y="12943"/>
                  <a:pt x="13448" y="12914"/>
                </a:cubicBezTo>
                <a:cubicBezTo>
                  <a:pt x="13469" y="12884"/>
                  <a:pt x="13473" y="12869"/>
                  <a:pt x="13466" y="12869"/>
                </a:cubicBezTo>
                <a:cubicBezTo>
                  <a:pt x="13449" y="12869"/>
                  <a:pt x="13479" y="12813"/>
                  <a:pt x="13525" y="12748"/>
                </a:cubicBezTo>
                <a:cubicBezTo>
                  <a:pt x="13648" y="12574"/>
                  <a:pt x="13690" y="12387"/>
                  <a:pt x="13782" y="11710"/>
                </a:cubicBezTo>
                <a:cubicBezTo>
                  <a:pt x="13827" y="11376"/>
                  <a:pt x="13921" y="10905"/>
                  <a:pt x="13990" y="10665"/>
                </a:cubicBezTo>
                <a:cubicBezTo>
                  <a:pt x="14081" y="10352"/>
                  <a:pt x="14119" y="10139"/>
                  <a:pt x="14110" y="9968"/>
                </a:cubicBezTo>
                <a:cubicBezTo>
                  <a:pt x="14109" y="9959"/>
                  <a:pt x="14110" y="9954"/>
                  <a:pt x="14110" y="9945"/>
                </a:cubicBezTo>
                <a:cubicBezTo>
                  <a:pt x="14105" y="9887"/>
                  <a:pt x="14096" y="9836"/>
                  <a:pt x="14080" y="9786"/>
                </a:cubicBezTo>
                <a:cubicBezTo>
                  <a:pt x="14059" y="9722"/>
                  <a:pt x="14068" y="9606"/>
                  <a:pt x="14104" y="9491"/>
                </a:cubicBezTo>
                <a:cubicBezTo>
                  <a:pt x="14191" y="9210"/>
                  <a:pt x="14198" y="8870"/>
                  <a:pt x="14116" y="8521"/>
                </a:cubicBezTo>
                <a:cubicBezTo>
                  <a:pt x="14024" y="8134"/>
                  <a:pt x="14048" y="7940"/>
                  <a:pt x="14229" y="7711"/>
                </a:cubicBezTo>
                <a:cubicBezTo>
                  <a:pt x="14593" y="7249"/>
                  <a:pt x="14722" y="6771"/>
                  <a:pt x="14682" y="5984"/>
                </a:cubicBezTo>
                <a:cubicBezTo>
                  <a:pt x="14638" y="5115"/>
                  <a:pt x="14571" y="4833"/>
                  <a:pt x="14205" y="3916"/>
                </a:cubicBezTo>
                <a:cubicBezTo>
                  <a:pt x="14021" y="3455"/>
                  <a:pt x="13871" y="3048"/>
                  <a:pt x="13871" y="3015"/>
                </a:cubicBezTo>
                <a:cubicBezTo>
                  <a:pt x="13871" y="2982"/>
                  <a:pt x="13708" y="2721"/>
                  <a:pt x="13513" y="2431"/>
                </a:cubicBezTo>
                <a:cubicBezTo>
                  <a:pt x="13222" y="1998"/>
                  <a:pt x="13075" y="1839"/>
                  <a:pt x="12690" y="1515"/>
                </a:cubicBezTo>
                <a:cubicBezTo>
                  <a:pt x="12433" y="1298"/>
                  <a:pt x="12158" y="1102"/>
                  <a:pt x="12076" y="1083"/>
                </a:cubicBezTo>
                <a:cubicBezTo>
                  <a:pt x="11963" y="1056"/>
                  <a:pt x="11869" y="968"/>
                  <a:pt x="11682" y="704"/>
                </a:cubicBezTo>
                <a:cubicBezTo>
                  <a:pt x="11549" y="515"/>
                  <a:pt x="11344" y="280"/>
                  <a:pt x="11223" y="182"/>
                </a:cubicBezTo>
                <a:lnTo>
                  <a:pt x="11003" y="0"/>
                </a:lnTo>
                <a:lnTo>
                  <a:pt x="10520" y="0"/>
                </a:lnTo>
                <a:lnTo>
                  <a:pt x="10102" y="0"/>
                </a:lnTo>
                <a:close/>
                <a:moveTo>
                  <a:pt x="18671" y="10824"/>
                </a:moveTo>
                <a:cubicBezTo>
                  <a:pt x="18588" y="10825"/>
                  <a:pt x="18487" y="10832"/>
                  <a:pt x="18361" y="10839"/>
                </a:cubicBezTo>
                <a:cubicBezTo>
                  <a:pt x="17419" y="10892"/>
                  <a:pt x="17077" y="11041"/>
                  <a:pt x="16990" y="11437"/>
                </a:cubicBezTo>
                <a:cubicBezTo>
                  <a:pt x="16966" y="11545"/>
                  <a:pt x="16948" y="11665"/>
                  <a:pt x="16948" y="11710"/>
                </a:cubicBezTo>
                <a:cubicBezTo>
                  <a:pt x="16948" y="11821"/>
                  <a:pt x="16772" y="12020"/>
                  <a:pt x="16471" y="12248"/>
                </a:cubicBezTo>
                <a:cubicBezTo>
                  <a:pt x="16324" y="12358"/>
                  <a:pt x="16151" y="12553"/>
                  <a:pt x="15994" y="12763"/>
                </a:cubicBezTo>
                <a:cubicBezTo>
                  <a:pt x="15963" y="12817"/>
                  <a:pt x="15921" y="12881"/>
                  <a:pt x="15863" y="12952"/>
                </a:cubicBezTo>
                <a:cubicBezTo>
                  <a:pt x="15848" y="12970"/>
                  <a:pt x="15835" y="12987"/>
                  <a:pt x="15821" y="13005"/>
                </a:cubicBezTo>
                <a:cubicBezTo>
                  <a:pt x="15680" y="13222"/>
                  <a:pt x="15566" y="13437"/>
                  <a:pt x="15517" y="13596"/>
                </a:cubicBezTo>
                <a:cubicBezTo>
                  <a:pt x="15500" y="13650"/>
                  <a:pt x="15493" y="13701"/>
                  <a:pt x="15493" y="13740"/>
                </a:cubicBezTo>
                <a:cubicBezTo>
                  <a:pt x="15493" y="13890"/>
                  <a:pt x="15435" y="14226"/>
                  <a:pt x="15380" y="14399"/>
                </a:cubicBezTo>
                <a:cubicBezTo>
                  <a:pt x="15366" y="14442"/>
                  <a:pt x="15358" y="14497"/>
                  <a:pt x="15362" y="14520"/>
                </a:cubicBezTo>
                <a:cubicBezTo>
                  <a:pt x="15366" y="14543"/>
                  <a:pt x="15346" y="14614"/>
                  <a:pt x="15314" y="14671"/>
                </a:cubicBezTo>
                <a:cubicBezTo>
                  <a:pt x="15240" y="14805"/>
                  <a:pt x="15268" y="15703"/>
                  <a:pt x="15350" y="15823"/>
                </a:cubicBezTo>
                <a:cubicBezTo>
                  <a:pt x="15380" y="15866"/>
                  <a:pt x="15404" y="15922"/>
                  <a:pt x="15404" y="15944"/>
                </a:cubicBezTo>
                <a:cubicBezTo>
                  <a:pt x="15403" y="16116"/>
                  <a:pt x="15473" y="16288"/>
                  <a:pt x="15594" y="16436"/>
                </a:cubicBezTo>
                <a:cubicBezTo>
                  <a:pt x="15723" y="16569"/>
                  <a:pt x="15800" y="16604"/>
                  <a:pt x="16054" y="16633"/>
                </a:cubicBezTo>
                <a:cubicBezTo>
                  <a:pt x="16084" y="16637"/>
                  <a:pt x="16104" y="16637"/>
                  <a:pt x="16125" y="16641"/>
                </a:cubicBezTo>
                <a:lnTo>
                  <a:pt x="16179" y="16641"/>
                </a:lnTo>
                <a:lnTo>
                  <a:pt x="16185" y="16671"/>
                </a:lnTo>
                <a:cubicBezTo>
                  <a:pt x="16219" y="16701"/>
                  <a:pt x="16235" y="16757"/>
                  <a:pt x="16250" y="16891"/>
                </a:cubicBezTo>
                <a:cubicBezTo>
                  <a:pt x="16251" y="16899"/>
                  <a:pt x="16249" y="16905"/>
                  <a:pt x="16250" y="16914"/>
                </a:cubicBezTo>
                <a:lnTo>
                  <a:pt x="16250" y="16921"/>
                </a:lnTo>
                <a:cubicBezTo>
                  <a:pt x="16291" y="17077"/>
                  <a:pt x="16354" y="17254"/>
                  <a:pt x="16388" y="17315"/>
                </a:cubicBezTo>
                <a:cubicBezTo>
                  <a:pt x="16407" y="17351"/>
                  <a:pt x="16424" y="17394"/>
                  <a:pt x="16435" y="17436"/>
                </a:cubicBezTo>
                <a:cubicBezTo>
                  <a:pt x="16543" y="17544"/>
                  <a:pt x="16710" y="17590"/>
                  <a:pt x="16972" y="17595"/>
                </a:cubicBezTo>
                <a:cubicBezTo>
                  <a:pt x="17342" y="17603"/>
                  <a:pt x="17459" y="17634"/>
                  <a:pt x="17628" y="17785"/>
                </a:cubicBezTo>
                <a:cubicBezTo>
                  <a:pt x="17687" y="17837"/>
                  <a:pt x="17740" y="17861"/>
                  <a:pt x="17825" y="17868"/>
                </a:cubicBezTo>
                <a:cubicBezTo>
                  <a:pt x="17873" y="17784"/>
                  <a:pt x="17933" y="17793"/>
                  <a:pt x="17932" y="17868"/>
                </a:cubicBezTo>
                <a:cubicBezTo>
                  <a:pt x="17965" y="17866"/>
                  <a:pt x="17996" y="17864"/>
                  <a:pt x="18039" y="17860"/>
                </a:cubicBezTo>
                <a:cubicBezTo>
                  <a:pt x="18205" y="17846"/>
                  <a:pt x="18409" y="17819"/>
                  <a:pt x="18493" y="17800"/>
                </a:cubicBezTo>
                <a:cubicBezTo>
                  <a:pt x="18587" y="17778"/>
                  <a:pt x="18654" y="17786"/>
                  <a:pt x="18671" y="17822"/>
                </a:cubicBezTo>
                <a:cubicBezTo>
                  <a:pt x="18683" y="17847"/>
                  <a:pt x="18739" y="17867"/>
                  <a:pt x="18797" y="17875"/>
                </a:cubicBezTo>
                <a:cubicBezTo>
                  <a:pt x="18816" y="17854"/>
                  <a:pt x="18816" y="17824"/>
                  <a:pt x="18785" y="17800"/>
                </a:cubicBezTo>
                <a:cubicBezTo>
                  <a:pt x="18694" y="17729"/>
                  <a:pt x="18779" y="17688"/>
                  <a:pt x="18982" y="17701"/>
                </a:cubicBezTo>
                <a:cubicBezTo>
                  <a:pt x="19076" y="17707"/>
                  <a:pt x="19167" y="17721"/>
                  <a:pt x="19214" y="17739"/>
                </a:cubicBezTo>
                <a:cubicBezTo>
                  <a:pt x="19236" y="17720"/>
                  <a:pt x="19259" y="17702"/>
                  <a:pt x="19280" y="17679"/>
                </a:cubicBezTo>
                <a:cubicBezTo>
                  <a:pt x="19294" y="17639"/>
                  <a:pt x="19316" y="17591"/>
                  <a:pt x="19351" y="17542"/>
                </a:cubicBezTo>
                <a:cubicBezTo>
                  <a:pt x="19416" y="17453"/>
                  <a:pt x="19512" y="17239"/>
                  <a:pt x="19566" y="17065"/>
                </a:cubicBezTo>
                <a:cubicBezTo>
                  <a:pt x="19675" y="16713"/>
                  <a:pt x="19733" y="16603"/>
                  <a:pt x="19781" y="16641"/>
                </a:cubicBezTo>
                <a:cubicBezTo>
                  <a:pt x="19782" y="16642"/>
                  <a:pt x="19785" y="16640"/>
                  <a:pt x="19787" y="16641"/>
                </a:cubicBezTo>
                <a:cubicBezTo>
                  <a:pt x="19818" y="16590"/>
                  <a:pt x="19849" y="16544"/>
                  <a:pt x="19882" y="16504"/>
                </a:cubicBezTo>
                <a:cubicBezTo>
                  <a:pt x="19869" y="16500"/>
                  <a:pt x="19879" y="16470"/>
                  <a:pt x="19906" y="16429"/>
                </a:cubicBezTo>
                <a:cubicBezTo>
                  <a:pt x="19935" y="16385"/>
                  <a:pt x="19983" y="16353"/>
                  <a:pt x="20013" y="16361"/>
                </a:cubicBezTo>
                <a:cubicBezTo>
                  <a:pt x="20020" y="16362"/>
                  <a:pt x="20036" y="16357"/>
                  <a:pt x="20049" y="16353"/>
                </a:cubicBezTo>
                <a:cubicBezTo>
                  <a:pt x="20052" y="16351"/>
                  <a:pt x="20058" y="16347"/>
                  <a:pt x="20061" y="16345"/>
                </a:cubicBezTo>
                <a:cubicBezTo>
                  <a:pt x="20076" y="16338"/>
                  <a:pt x="20094" y="16335"/>
                  <a:pt x="20109" y="16330"/>
                </a:cubicBezTo>
                <a:cubicBezTo>
                  <a:pt x="20146" y="16310"/>
                  <a:pt x="20187" y="16287"/>
                  <a:pt x="20228" y="16255"/>
                </a:cubicBezTo>
                <a:cubicBezTo>
                  <a:pt x="20350" y="16159"/>
                  <a:pt x="20420" y="16043"/>
                  <a:pt x="20520" y="15770"/>
                </a:cubicBezTo>
                <a:cubicBezTo>
                  <a:pt x="20593" y="15572"/>
                  <a:pt x="20651" y="15374"/>
                  <a:pt x="20651" y="15330"/>
                </a:cubicBezTo>
                <a:cubicBezTo>
                  <a:pt x="20651" y="15287"/>
                  <a:pt x="20674" y="15185"/>
                  <a:pt x="20699" y="15103"/>
                </a:cubicBezTo>
                <a:lnTo>
                  <a:pt x="20741" y="14952"/>
                </a:lnTo>
                <a:lnTo>
                  <a:pt x="20818" y="15073"/>
                </a:lnTo>
                <a:cubicBezTo>
                  <a:pt x="20895" y="15193"/>
                  <a:pt x="20901" y="15197"/>
                  <a:pt x="21003" y="15103"/>
                </a:cubicBezTo>
                <a:cubicBezTo>
                  <a:pt x="21107" y="15007"/>
                  <a:pt x="21217" y="14731"/>
                  <a:pt x="21254" y="14475"/>
                </a:cubicBezTo>
                <a:cubicBezTo>
                  <a:pt x="21264" y="14398"/>
                  <a:pt x="21348" y="14160"/>
                  <a:pt x="21438" y="13937"/>
                </a:cubicBezTo>
                <a:cubicBezTo>
                  <a:pt x="21589" y="13565"/>
                  <a:pt x="21599" y="13498"/>
                  <a:pt x="21587" y="13172"/>
                </a:cubicBezTo>
                <a:cubicBezTo>
                  <a:pt x="21573" y="12771"/>
                  <a:pt x="21490" y="12537"/>
                  <a:pt x="21194" y="12111"/>
                </a:cubicBezTo>
                <a:cubicBezTo>
                  <a:pt x="21097" y="11972"/>
                  <a:pt x="20925" y="11675"/>
                  <a:pt x="20818" y="11452"/>
                </a:cubicBezTo>
                <a:lnTo>
                  <a:pt x="20627" y="11051"/>
                </a:lnTo>
                <a:lnTo>
                  <a:pt x="20091" y="11043"/>
                </a:lnTo>
                <a:cubicBezTo>
                  <a:pt x="19665" y="11039"/>
                  <a:pt x="19484" y="11015"/>
                  <a:pt x="19238" y="10922"/>
                </a:cubicBezTo>
                <a:cubicBezTo>
                  <a:pt x="19028" y="10843"/>
                  <a:pt x="18922" y="10819"/>
                  <a:pt x="18671" y="10824"/>
                </a:cubicBezTo>
                <a:close/>
                <a:moveTo>
                  <a:pt x="3787" y="16512"/>
                </a:moveTo>
                <a:cubicBezTo>
                  <a:pt x="3757" y="16511"/>
                  <a:pt x="3724" y="16521"/>
                  <a:pt x="3680" y="16527"/>
                </a:cubicBezTo>
                <a:cubicBezTo>
                  <a:pt x="3212" y="16587"/>
                  <a:pt x="2906" y="16676"/>
                  <a:pt x="2821" y="16777"/>
                </a:cubicBezTo>
                <a:cubicBezTo>
                  <a:pt x="2734" y="16880"/>
                  <a:pt x="2729" y="16881"/>
                  <a:pt x="2630" y="16785"/>
                </a:cubicBezTo>
                <a:cubicBezTo>
                  <a:pt x="2505" y="16662"/>
                  <a:pt x="2313" y="16593"/>
                  <a:pt x="2278" y="16664"/>
                </a:cubicBezTo>
                <a:cubicBezTo>
                  <a:pt x="2264" y="16693"/>
                  <a:pt x="2191" y="16717"/>
                  <a:pt x="2111" y="16717"/>
                </a:cubicBezTo>
                <a:cubicBezTo>
                  <a:pt x="2032" y="16717"/>
                  <a:pt x="1910" y="16756"/>
                  <a:pt x="1843" y="16800"/>
                </a:cubicBezTo>
                <a:cubicBezTo>
                  <a:pt x="1712" y="16886"/>
                  <a:pt x="1384" y="17372"/>
                  <a:pt x="1384" y="17482"/>
                </a:cubicBezTo>
                <a:cubicBezTo>
                  <a:pt x="1384" y="17518"/>
                  <a:pt x="1330" y="17696"/>
                  <a:pt x="1259" y="17875"/>
                </a:cubicBezTo>
                <a:cubicBezTo>
                  <a:pt x="1172" y="18095"/>
                  <a:pt x="1135" y="18245"/>
                  <a:pt x="1151" y="18330"/>
                </a:cubicBezTo>
                <a:cubicBezTo>
                  <a:pt x="1165" y="18399"/>
                  <a:pt x="1156" y="18471"/>
                  <a:pt x="1133" y="18489"/>
                </a:cubicBezTo>
                <a:cubicBezTo>
                  <a:pt x="1111" y="18507"/>
                  <a:pt x="1064" y="18650"/>
                  <a:pt x="1026" y="18815"/>
                </a:cubicBezTo>
                <a:cubicBezTo>
                  <a:pt x="968" y="19069"/>
                  <a:pt x="964" y="19157"/>
                  <a:pt x="1008" y="19383"/>
                </a:cubicBezTo>
                <a:cubicBezTo>
                  <a:pt x="1064" y="19668"/>
                  <a:pt x="1241" y="20092"/>
                  <a:pt x="1306" y="20102"/>
                </a:cubicBezTo>
                <a:cubicBezTo>
                  <a:pt x="1388" y="20116"/>
                  <a:pt x="1410" y="20122"/>
                  <a:pt x="1461" y="20163"/>
                </a:cubicBezTo>
                <a:cubicBezTo>
                  <a:pt x="1490" y="20186"/>
                  <a:pt x="1501" y="20237"/>
                  <a:pt x="1485" y="20269"/>
                </a:cubicBezTo>
                <a:cubicBezTo>
                  <a:pt x="1468" y="20304"/>
                  <a:pt x="1478" y="20309"/>
                  <a:pt x="1509" y="20284"/>
                </a:cubicBezTo>
                <a:cubicBezTo>
                  <a:pt x="1541" y="20259"/>
                  <a:pt x="1566" y="20282"/>
                  <a:pt x="1581" y="20352"/>
                </a:cubicBezTo>
                <a:cubicBezTo>
                  <a:pt x="1604" y="20466"/>
                  <a:pt x="1815" y="20571"/>
                  <a:pt x="2070" y="20595"/>
                </a:cubicBezTo>
                <a:cubicBezTo>
                  <a:pt x="2096" y="20597"/>
                  <a:pt x="2138" y="20616"/>
                  <a:pt x="2171" y="20625"/>
                </a:cubicBezTo>
                <a:cubicBezTo>
                  <a:pt x="2240" y="20636"/>
                  <a:pt x="2309" y="20649"/>
                  <a:pt x="2362" y="20655"/>
                </a:cubicBezTo>
                <a:cubicBezTo>
                  <a:pt x="2411" y="20661"/>
                  <a:pt x="2459" y="20668"/>
                  <a:pt x="2505" y="20678"/>
                </a:cubicBezTo>
                <a:cubicBezTo>
                  <a:pt x="2519" y="20622"/>
                  <a:pt x="2584" y="20638"/>
                  <a:pt x="2624" y="20716"/>
                </a:cubicBezTo>
                <a:cubicBezTo>
                  <a:pt x="2644" y="20723"/>
                  <a:pt x="2674" y="20724"/>
                  <a:pt x="2684" y="20731"/>
                </a:cubicBezTo>
                <a:cubicBezTo>
                  <a:pt x="2728" y="20761"/>
                  <a:pt x="2820" y="20768"/>
                  <a:pt x="2922" y="20739"/>
                </a:cubicBezTo>
                <a:cubicBezTo>
                  <a:pt x="2965" y="20726"/>
                  <a:pt x="2970" y="20729"/>
                  <a:pt x="3000" y="20723"/>
                </a:cubicBezTo>
                <a:cubicBezTo>
                  <a:pt x="3013" y="20715"/>
                  <a:pt x="3022" y="20711"/>
                  <a:pt x="3036" y="20701"/>
                </a:cubicBezTo>
                <a:cubicBezTo>
                  <a:pt x="3140" y="20627"/>
                  <a:pt x="3255" y="20580"/>
                  <a:pt x="3286" y="20595"/>
                </a:cubicBezTo>
                <a:cubicBezTo>
                  <a:pt x="3289" y="20596"/>
                  <a:pt x="3290" y="20594"/>
                  <a:pt x="3292" y="20595"/>
                </a:cubicBezTo>
                <a:cubicBezTo>
                  <a:pt x="3305" y="20587"/>
                  <a:pt x="3315" y="20579"/>
                  <a:pt x="3328" y="20572"/>
                </a:cubicBezTo>
                <a:cubicBezTo>
                  <a:pt x="3328" y="20568"/>
                  <a:pt x="3335" y="20561"/>
                  <a:pt x="3334" y="20557"/>
                </a:cubicBezTo>
                <a:cubicBezTo>
                  <a:pt x="3330" y="20536"/>
                  <a:pt x="3364" y="20524"/>
                  <a:pt x="3441" y="20511"/>
                </a:cubicBezTo>
                <a:cubicBezTo>
                  <a:pt x="3582" y="20449"/>
                  <a:pt x="3736" y="20402"/>
                  <a:pt x="3829" y="20405"/>
                </a:cubicBezTo>
                <a:cubicBezTo>
                  <a:pt x="3879" y="20407"/>
                  <a:pt x="3934" y="20388"/>
                  <a:pt x="3948" y="20360"/>
                </a:cubicBezTo>
                <a:cubicBezTo>
                  <a:pt x="3962" y="20330"/>
                  <a:pt x="4041" y="20319"/>
                  <a:pt x="4133" y="20337"/>
                </a:cubicBezTo>
                <a:cubicBezTo>
                  <a:pt x="4255" y="20362"/>
                  <a:pt x="4332" y="20348"/>
                  <a:pt x="4437" y="20269"/>
                </a:cubicBezTo>
                <a:cubicBezTo>
                  <a:pt x="4514" y="20211"/>
                  <a:pt x="4639" y="20135"/>
                  <a:pt x="4717" y="20102"/>
                </a:cubicBezTo>
                <a:cubicBezTo>
                  <a:pt x="4900" y="20026"/>
                  <a:pt x="5075" y="19745"/>
                  <a:pt x="5194" y="19337"/>
                </a:cubicBezTo>
                <a:cubicBezTo>
                  <a:pt x="5204" y="19304"/>
                  <a:pt x="5213" y="19268"/>
                  <a:pt x="5224" y="19231"/>
                </a:cubicBezTo>
                <a:cubicBezTo>
                  <a:pt x="5178" y="19155"/>
                  <a:pt x="5201" y="19009"/>
                  <a:pt x="5302" y="18800"/>
                </a:cubicBezTo>
                <a:cubicBezTo>
                  <a:pt x="5411" y="18572"/>
                  <a:pt x="5399" y="18435"/>
                  <a:pt x="5236" y="18125"/>
                </a:cubicBezTo>
                <a:cubicBezTo>
                  <a:pt x="5042" y="17754"/>
                  <a:pt x="4927" y="17628"/>
                  <a:pt x="4688" y="17519"/>
                </a:cubicBezTo>
                <a:cubicBezTo>
                  <a:pt x="4530" y="17448"/>
                  <a:pt x="4455" y="17366"/>
                  <a:pt x="4342" y="17163"/>
                </a:cubicBezTo>
                <a:cubicBezTo>
                  <a:pt x="4262" y="17020"/>
                  <a:pt x="4121" y="16813"/>
                  <a:pt x="4032" y="16701"/>
                </a:cubicBezTo>
                <a:cubicBezTo>
                  <a:pt x="3919" y="16560"/>
                  <a:pt x="3876" y="16515"/>
                  <a:pt x="3787" y="16512"/>
                </a:cubicBezTo>
                <a:close/>
                <a:moveTo>
                  <a:pt x="12225" y="16588"/>
                </a:moveTo>
                <a:cubicBezTo>
                  <a:pt x="12203" y="16590"/>
                  <a:pt x="12185" y="16601"/>
                  <a:pt x="12166" y="16611"/>
                </a:cubicBezTo>
                <a:cubicBezTo>
                  <a:pt x="12078" y="16652"/>
                  <a:pt x="12002" y="16665"/>
                  <a:pt x="11855" y="16679"/>
                </a:cubicBezTo>
                <a:cubicBezTo>
                  <a:pt x="11763" y="16697"/>
                  <a:pt x="11686" y="16706"/>
                  <a:pt x="11629" y="16701"/>
                </a:cubicBezTo>
                <a:cubicBezTo>
                  <a:pt x="11463" y="16717"/>
                  <a:pt x="11317" y="16753"/>
                  <a:pt x="11188" y="16830"/>
                </a:cubicBezTo>
                <a:cubicBezTo>
                  <a:pt x="11183" y="16833"/>
                  <a:pt x="11180" y="16834"/>
                  <a:pt x="11176" y="16838"/>
                </a:cubicBezTo>
                <a:cubicBezTo>
                  <a:pt x="11127" y="16868"/>
                  <a:pt x="11080" y="16910"/>
                  <a:pt x="11032" y="16951"/>
                </a:cubicBezTo>
                <a:cubicBezTo>
                  <a:pt x="11005" y="16975"/>
                  <a:pt x="10976" y="17000"/>
                  <a:pt x="10949" y="17027"/>
                </a:cubicBezTo>
                <a:cubicBezTo>
                  <a:pt x="10891" y="17087"/>
                  <a:pt x="10836" y="17152"/>
                  <a:pt x="10776" y="17232"/>
                </a:cubicBezTo>
                <a:cubicBezTo>
                  <a:pt x="10504" y="17591"/>
                  <a:pt x="10372" y="17957"/>
                  <a:pt x="10341" y="18466"/>
                </a:cubicBezTo>
                <a:cubicBezTo>
                  <a:pt x="10324" y="18749"/>
                  <a:pt x="10340" y="18847"/>
                  <a:pt x="10412" y="19027"/>
                </a:cubicBezTo>
                <a:cubicBezTo>
                  <a:pt x="10461" y="19147"/>
                  <a:pt x="10496" y="19320"/>
                  <a:pt x="10496" y="19413"/>
                </a:cubicBezTo>
                <a:cubicBezTo>
                  <a:pt x="10496" y="19508"/>
                  <a:pt x="10554" y="19694"/>
                  <a:pt x="10621" y="19830"/>
                </a:cubicBezTo>
                <a:cubicBezTo>
                  <a:pt x="10660" y="19909"/>
                  <a:pt x="10683" y="19979"/>
                  <a:pt x="10705" y="20057"/>
                </a:cubicBezTo>
                <a:cubicBezTo>
                  <a:pt x="10730" y="20122"/>
                  <a:pt x="10746" y="20177"/>
                  <a:pt x="10746" y="20208"/>
                </a:cubicBezTo>
                <a:cubicBezTo>
                  <a:pt x="10746" y="20221"/>
                  <a:pt x="10747" y="20233"/>
                  <a:pt x="10746" y="20246"/>
                </a:cubicBezTo>
                <a:cubicBezTo>
                  <a:pt x="10754" y="20308"/>
                  <a:pt x="10759" y="20377"/>
                  <a:pt x="10764" y="20458"/>
                </a:cubicBezTo>
                <a:cubicBezTo>
                  <a:pt x="10785" y="20804"/>
                  <a:pt x="10802" y="20870"/>
                  <a:pt x="10913" y="21011"/>
                </a:cubicBezTo>
                <a:cubicBezTo>
                  <a:pt x="10970" y="21083"/>
                  <a:pt x="11005" y="21126"/>
                  <a:pt x="11038" y="21140"/>
                </a:cubicBezTo>
                <a:cubicBezTo>
                  <a:pt x="11046" y="21142"/>
                  <a:pt x="11054" y="21139"/>
                  <a:pt x="11062" y="21140"/>
                </a:cubicBezTo>
                <a:cubicBezTo>
                  <a:pt x="11091" y="21143"/>
                  <a:pt x="11120" y="21133"/>
                  <a:pt x="11170" y="21110"/>
                </a:cubicBezTo>
                <a:cubicBezTo>
                  <a:pt x="11318" y="21039"/>
                  <a:pt x="11398" y="21075"/>
                  <a:pt x="11331" y="21178"/>
                </a:cubicBezTo>
                <a:cubicBezTo>
                  <a:pt x="11327" y="21184"/>
                  <a:pt x="11327" y="21188"/>
                  <a:pt x="11325" y="21193"/>
                </a:cubicBezTo>
                <a:cubicBezTo>
                  <a:pt x="11374" y="21209"/>
                  <a:pt x="11424" y="21231"/>
                  <a:pt x="11474" y="21254"/>
                </a:cubicBezTo>
                <a:cubicBezTo>
                  <a:pt x="11475" y="21252"/>
                  <a:pt x="11479" y="21255"/>
                  <a:pt x="11480" y="21254"/>
                </a:cubicBezTo>
                <a:cubicBezTo>
                  <a:pt x="11504" y="21204"/>
                  <a:pt x="11612" y="21242"/>
                  <a:pt x="11700" y="21329"/>
                </a:cubicBezTo>
                <a:cubicBezTo>
                  <a:pt x="11731" y="21360"/>
                  <a:pt x="11793" y="21389"/>
                  <a:pt x="11838" y="21398"/>
                </a:cubicBezTo>
                <a:cubicBezTo>
                  <a:pt x="11863" y="21402"/>
                  <a:pt x="11901" y="21420"/>
                  <a:pt x="11939" y="21443"/>
                </a:cubicBezTo>
                <a:cubicBezTo>
                  <a:pt x="12017" y="21470"/>
                  <a:pt x="12098" y="21500"/>
                  <a:pt x="12166" y="21519"/>
                </a:cubicBezTo>
                <a:cubicBezTo>
                  <a:pt x="12241" y="21539"/>
                  <a:pt x="12265" y="21540"/>
                  <a:pt x="12332" y="21557"/>
                </a:cubicBezTo>
                <a:cubicBezTo>
                  <a:pt x="12397" y="21555"/>
                  <a:pt x="12469" y="21557"/>
                  <a:pt x="12517" y="21572"/>
                </a:cubicBezTo>
                <a:cubicBezTo>
                  <a:pt x="12586" y="21592"/>
                  <a:pt x="12668" y="21600"/>
                  <a:pt x="12702" y="21587"/>
                </a:cubicBezTo>
                <a:cubicBezTo>
                  <a:pt x="12737" y="21574"/>
                  <a:pt x="12787" y="21562"/>
                  <a:pt x="12810" y="21557"/>
                </a:cubicBezTo>
                <a:cubicBezTo>
                  <a:pt x="12832" y="21551"/>
                  <a:pt x="12916" y="21492"/>
                  <a:pt x="12994" y="21428"/>
                </a:cubicBezTo>
                <a:cubicBezTo>
                  <a:pt x="13073" y="21364"/>
                  <a:pt x="13153" y="21329"/>
                  <a:pt x="13173" y="21344"/>
                </a:cubicBezTo>
                <a:cubicBezTo>
                  <a:pt x="13175" y="21346"/>
                  <a:pt x="13177" y="21344"/>
                  <a:pt x="13179" y="21344"/>
                </a:cubicBezTo>
                <a:cubicBezTo>
                  <a:pt x="13222" y="21313"/>
                  <a:pt x="13258" y="21293"/>
                  <a:pt x="13287" y="21291"/>
                </a:cubicBezTo>
                <a:cubicBezTo>
                  <a:pt x="13331" y="21249"/>
                  <a:pt x="13352" y="21253"/>
                  <a:pt x="13388" y="21314"/>
                </a:cubicBezTo>
                <a:cubicBezTo>
                  <a:pt x="13456" y="21431"/>
                  <a:pt x="14060" y="21402"/>
                  <a:pt x="14169" y="21276"/>
                </a:cubicBezTo>
                <a:cubicBezTo>
                  <a:pt x="14212" y="21228"/>
                  <a:pt x="14285" y="21183"/>
                  <a:pt x="14336" y="21178"/>
                </a:cubicBezTo>
                <a:cubicBezTo>
                  <a:pt x="14340" y="21177"/>
                  <a:pt x="14344" y="21171"/>
                  <a:pt x="14348" y="21170"/>
                </a:cubicBezTo>
                <a:cubicBezTo>
                  <a:pt x="14386" y="21135"/>
                  <a:pt x="14425" y="21103"/>
                  <a:pt x="14461" y="21064"/>
                </a:cubicBezTo>
                <a:cubicBezTo>
                  <a:pt x="14494" y="21006"/>
                  <a:pt x="14556" y="20911"/>
                  <a:pt x="14646" y="20799"/>
                </a:cubicBezTo>
                <a:cubicBezTo>
                  <a:pt x="14706" y="20725"/>
                  <a:pt x="14752" y="20665"/>
                  <a:pt x="14789" y="20602"/>
                </a:cubicBezTo>
                <a:cubicBezTo>
                  <a:pt x="14790" y="20601"/>
                  <a:pt x="14795" y="20596"/>
                  <a:pt x="14795" y="20595"/>
                </a:cubicBezTo>
                <a:cubicBezTo>
                  <a:pt x="14798" y="20590"/>
                  <a:pt x="14798" y="20584"/>
                  <a:pt x="14801" y="20579"/>
                </a:cubicBezTo>
                <a:cubicBezTo>
                  <a:pt x="14838" y="20506"/>
                  <a:pt x="14867" y="20434"/>
                  <a:pt x="14885" y="20367"/>
                </a:cubicBezTo>
                <a:cubicBezTo>
                  <a:pt x="14897" y="20319"/>
                  <a:pt x="14909" y="20260"/>
                  <a:pt x="14915" y="20201"/>
                </a:cubicBezTo>
                <a:cubicBezTo>
                  <a:pt x="14917" y="20186"/>
                  <a:pt x="14919" y="20179"/>
                  <a:pt x="14921" y="20163"/>
                </a:cubicBezTo>
                <a:cubicBezTo>
                  <a:pt x="14921" y="20162"/>
                  <a:pt x="14920" y="20156"/>
                  <a:pt x="14921" y="20155"/>
                </a:cubicBezTo>
                <a:cubicBezTo>
                  <a:pt x="14927" y="20064"/>
                  <a:pt x="14928" y="19960"/>
                  <a:pt x="14927" y="19830"/>
                </a:cubicBezTo>
                <a:cubicBezTo>
                  <a:pt x="14923" y="19511"/>
                  <a:pt x="14865" y="19226"/>
                  <a:pt x="14628" y="18353"/>
                </a:cubicBezTo>
                <a:cubicBezTo>
                  <a:pt x="14563" y="18112"/>
                  <a:pt x="14207" y="17623"/>
                  <a:pt x="13931" y="17345"/>
                </a:cubicBezTo>
                <a:cubicBezTo>
                  <a:pt x="13921" y="17336"/>
                  <a:pt x="13910" y="17324"/>
                  <a:pt x="13901" y="17315"/>
                </a:cubicBezTo>
                <a:cubicBezTo>
                  <a:pt x="13858" y="17274"/>
                  <a:pt x="13818" y="17237"/>
                  <a:pt x="13782" y="17209"/>
                </a:cubicBezTo>
                <a:cubicBezTo>
                  <a:pt x="13742" y="17179"/>
                  <a:pt x="13709" y="17158"/>
                  <a:pt x="13680" y="17148"/>
                </a:cubicBezTo>
                <a:cubicBezTo>
                  <a:pt x="13590" y="17117"/>
                  <a:pt x="13438" y="17038"/>
                  <a:pt x="13346" y="16974"/>
                </a:cubicBezTo>
                <a:cubicBezTo>
                  <a:pt x="13255" y="16910"/>
                  <a:pt x="13091" y="16844"/>
                  <a:pt x="12977" y="16823"/>
                </a:cubicBezTo>
                <a:cubicBezTo>
                  <a:pt x="12964" y="16820"/>
                  <a:pt x="12943" y="16811"/>
                  <a:pt x="12929" y="16807"/>
                </a:cubicBezTo>
                <a:cubicBezTo>
                  <a:pt x="12908" y="16803"/>
                  <a:pt x="12890" y="16798"/>
                  <a:pt x="12869" y="16792"/>
                </a:cubicBezTo>
                <a:cubicBezTo>
                  <a:pt x="12756" y="16762"/>
                  <a:pt x="12621" y="16718"/>
                  <a:pt x="12517" y="16671"/>
                </a:cubicBezTo>
                <a:cubicBezTo>
                  <a:pt x="12378" y="16609"/>
                  <a:pt x="12292" y="16580"/>
                  <a:pt x="12225" y="16588"/>
                </a:cubicBezTo>
                <a:close/>
                <a:moveTo>
                  <a:pt x="6351" y="18201"/>
                </a:moveTo>
                <a:cubicBezTo>
                  <a:pt x="6209" y="18200"/>
                  <a:pt x="6074" y="18222"/>
                  <a:pt x="6011" y="18277"/>
                </a:cubicBezTo>
                <a:cubicBezTo>
                  <a:pt x="5895" y="18380"/>
                  <a:pt x="5797" y="18622"/>
                  <a:pt x="5797" y="18800"/>
                </a:cubicBezTo>
                <a:cubicBezTo>
                  <a:pt x="5797" y="18939"/>
                  <a:pt x="5726" y="19001"/>
                  <a:pt x="5493" y="19065"/>
                </a:cubicBezTo>
                <a:cubicBezTo>
                  <a:pt x="5483" y="19067"/>
                  <a:pt x="5478" y="19076"/>
                  <a:pt x="5469" y="19080"/>
                </a:cubicBezTo>
                <a:cubicBezTo>
                  <a:pt x="5430" y="19106"/>
                  <a:pt x="5399" y="19137"/>
                  <a:pt x="5379" y="19178"/>
                </a:cubicBezTo>
                <a:cubicBezTo>
                  <a:pt x="5378" y="19210"/>
                  <a:pt x="5368" y="19235"/>
                  <a:pt x="5355" y="19254"/>
                </a:cubicBezTo>
                <a:cubicBezTo>
                  <a:pt x="5341" y="19322"/>
                  <a:pt x="5335" y="19402"/>
                  <a:pt x="5344" y="19519"/>
                </a:cubicBezTo>
                <a:cubicBezTo>
                  <a:pt x="5353" y="19643"/>
                  <a:pt x="5393" y="19721"/>
                  <a:pt x="5487" y="19807"/>
                </a:cubicBezTo>
                <a:cubicBezTo>
                  <a:pt x="5560" y="19821"/>
                  <a:pt x="5631" y="19853"/>
                  <a:pt x="5666" y="19905"/>
                </a:cubicBezTo>
                <a:cubicBezTo>
                  <a:pt x="5697" y="19953"/>
                  <a:pt x="5693" y="20003"/>
                  <a:pt x="5654" y="20072"/>
                </a:cubicBezTo>
                <a:cubicBezTo>
                  <a:pt x="5633" y="20108"/>
                  <a:pt x="5627" y="20150"/>
                  <a:pt x="5624" y="20201"/>
                </a:cubicBezTo>
                <a:cubicBezTo>
                  <a:pt x="5623" y="20219"/>
                  <a:pt x="5624" y="20237"/>
                  <a:pt x="5624" y="20254"/>
                </a:cubicBezTo>
                <a:cubicBezTo>
                  <a:pt x="5629" y="20370"/>
                  <a:pt x="5666" y="20502"/>
                  <a:pt x="5737" y="20625"/>
                </a:cubicBezTo>
                <a:cubicBezTo>
                  <a:pt x="5796" y="20703"/>
                  <a:pt x="5882" y="20777"/>
                  <a:pt x="5994" y="20852"/>
                </a:cubicBezTo>
                <a:cubicBezTo>
                  <a:pt x="6017" y="20852"/>
                  <a:pt x="6053" y="20871"/>
                  <a:pt x="6089" y="20913"/>
                </a:cubicBezTo>
                <a:cubicBezTo>
                  <a:pt x="6098" y="20924"/>
                  <a:pt x="6105" y="20928"/>
                  <a:pt x="6113" y="20935"/>
                </a:cubicBezTo>
                <a:cubicBezTo>
                  <a:pt x="6143" y="20955"/>
                  <a:pt x="6170" y="20966"/>
                  <a:pt x="6190" y="20973"/>
                </a:cubicBezTo>
                <a:cubicBezTo>
                  <a:pt x="6203" y="20969"/>
                  <a:pt x="6217" y="20959"/>
                  <a:pt x="6232" y="20943"/>
                </a:cubicBezTo>
                <a:cubicBezTo>
                  <a:pt x="6277" y="20896"/>
                  <a:pt x="6308" y="20897"/>
                  <a:pt x="6369" y="20943"/>
                </a:cubicBezTo>
                <a:cubicBezTo>
                  <a:pt x="6375" y="20941"/>
                  <a:pt x="6375" y="20945"/>
                  <a:pt x="6381" y="20943"/>
                </a:cubicBezTo>
                <a:cubicBezTo>
                  <a:pt x="6463" y="20914"/>
                  <a:pt x="6567" y="20818"/>
                  <a:pt x="6614" y="20739"/>
                </a:cubicBezTo>
                <a:cubicBezTo>
                  <a:pt x="6630" y="20710"/>
                  <a:pt x="6662" y="20685"/>
                  <a:pt x="6691" y="20655"/>
                </a:cubicBezTo>
                <a:cubicBezTo>
                  <a:pt x="6690" y="20601"/>
                  <a:pt x="6771" y="20526"/>
                  <a:pt x="6888" y="20489"/>
                </a:cubicBezTo>
                <a:cubicBezTo>
                  <a:pt x="7093" y="20423"/>
                  <a:pt x="7377" y="19948"/>
                  <a:pt x="7377" y="19671"/>
                </a:cubicBezTo>
                <a:cubicBezTo>
                  <a:pt x="7377" y="19603"/>
                  <a:pt x="7300" y="19469"/>
                  <a:pt x="7186" y="19337"/>
                </a:cubicBezTo>
                <a:cubicBezTo>
                  <a:pt x="7020" y="19144"/>
                  <a:pt x="6996" y="19085"/>
                  <a:pt x="7007" y="18928"/>
                </a:cubicBezTo>
                <a:cubicBezTo>
                  <a:pt x="7030" y="18630"/>
                  <a:pt x="6929" y="18385"/>
                  <a:pt x="6745" y="18284"/>
                </a:cubicBezTo>
                <a:cubicBezTo>
                  <a:pt x="6642" y="18228"/>
                  <a:pt x="6494" y="18202"/>
                  <a:pt x="6351" y="18201"/>
                </a:cubicBezTo>
                <a:close/>
                <a:moveTo>
                  <a:pt x="5147" y="20246"/>
                </a:moveTo>
                <a:cubicBezTo>
                  <a:pt x="5087" y="20227"/>
                  <a:pt x="5021" y="20252"/>
                  <a:pt x="4932" y="20314"/>
                </a:cubicBezTo>
                <a:cubicBezTo>
                  <a:pt x="4845" y="20376"/>
                  <a:pt x="4746" y="20459"/>
                  <a:pt x="4705" y="20504"/>
                </a:cubicBezTo>
                <a:cubicBezTo>
                  <a:pt x="4662" y="20552"/>
                  <a:pt x="4637" y="20623"/>
                  <a:pt x="4634" y="20693"/>
                </a:cubicBezTo>
                <a:cubicBezTo>
                  <a:pt x="4647" y="20744"/>
                  <a:pt x="4662" y="20794"/>
                  <a:pt x="4682" y="20822"/>
                </a:cubicBezTo>
                <a:cubicBezTo>
                  <a:pt x="4716" y="20871"/>
                  <a:pt x="4761" y="20967"/>
                  <a:pt x="4777" y="21034"/>
                </a:cubicBezTo>
                <a:cubicBezTo>
                  <a:pt x="4793" y="21101"/>
                  <a:pt x="4842" y="21178"/>
                  <a:pt x="4890" y="21201"/>
                </a:cubicBezTo>
                <a:cubicBezTo>
                  <a:pt x="4952" y="21229"/>
                  <a:pt x="5044" y="21201"/>
                  <a:pt x="5183" y="21110"/>
                </a:cubicBezTo>
                <a:cubicBezTo>
                  <a:pt x="5373" y="20984"/>
                  <a:pt x="5379" y="20966"/>
                  <a:pt x="5379" y="20754"/>
                </a:cubicBezTo>
                <a:cubicBezTo>
                  <a:pt x="5379" y="20612"/>
                  <a:pt x="5348" y="20482"/>
                  <a:pt x="5296" y="20398"/>
                </a:cubicBezTo>
                <a:cubicBezTo>
                  <a:pt x="5290" y="20389"/>
                  <a:pt x="5289" y="20383"/>
                  <a:pt x="5284" y="20375"/>
                </a:cubicBezTo>
                <a:cubicBezTo>
                  <a:pt x="5235" y="20306"/>
                  <a:pt x="5192" y="20261"/>
                  <a:pt x="5147" y="2024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0" name="image.png"/>
          <p:cNvPicPr>
            <a:picLocks noChangeAspect="1"/>
          </p:cNvPicPr>
          <p:nvPr/>
        </p:nvPicPr>
        <p:blipFill>
          <a:blip r:embed="rId7"/>
          <a:srcRect r="25151"/>
          <a:stretch>
            <a:fillRect/>
          </a:stretch>
        </p:blipFill>
        <p:spPr>
          <a:xfrm>
            <a:off x="4762" y="9525"/>
            <a:ext cx="288926" cy="75406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0" y="49212"/>
            <a:ext cx="1728788" cy="555626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Shape 193"/>
          <p:cNvSpPr/>
          <p:nvPr/>
        </p:nvSpPr>
        <p:spPr>
          <a:xfrm>
            <a:off x="673100" y="1001712"/>
            <a:ext cx="9207500" cy="1588"/>
          </a:xfrm>
          <a:prstGeom prst="line">
            <a:avLst/>
          </a:prstGeom>
          <a:ln w="25400">
            <a:solidFill>
              <a:schemeClr val="accent6">
                <a:satOff val="-35873"/>
                <a:lumOff val="-12431"/>
              </a:schemeClr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194" name="Shape 194"/>
          <p:cNvSpPr/>
          <p:nvPr/>
        </p:nvSpPr>
        <p:spPr>
          <a:xfrm>
            <a:off x="633263" y="512791"/>
            <a:ext cx="8212139" cy="34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algn="just" defTabSz="914400">
              <a:lnSpc>
                <a:spcPct val="15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b="1">
                <a:solidFill>
                  <a:schemeClr val="accent6">
                    <a:satOff val="-35873"/>
                    <a:lumOff val="-12431"/>
                  </a:schemeClr>
                </a:solidFill>
              </a:defRPr>
            </a:lvl1pPr>
          </a:lstStyle>
          <a:p>
            <a:r>
              <a:t>1. OVERVIEW OF GUINEA’S MINERAL POTENTIAL</a:t>
            </a:r>
          </a:p>
        </p:txBody>
      </p:sp>
      <p:sp>
        <p:nvSpPr>
          <p:cNvPr id="195" name="Shape 195"/>
          <p:cNvSpPr/>
          <p:nvPr/>
        </p:nvSpPr>
        <p:spPr>
          <a:xfrm>
            <a:off x="698500" y="1142999"/>
            <a:ext cx="8811717" cy="1569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 defTabSz="914400">
              <a:tabLst>
                <a:tab pos="723900" algn="l"/>
              </a:tabLst>
              <a:defRPr u="sng"/>
            </a:pPr>
            <a:r>
              <a:t>BASE METALS</a:t>
            </a:r>
          </a:p>
          <a:p>
            <a:pPr defTabSz="914400">
              <a:tabLst>
                <a:tab pos="723900" algn="l"/>
              </a:tabLst>
            </a:pPr>
            <a:endParaRPr/>
          </a:p>
          <a:p>
            <a:pPr defTabSz="914400">
              <a:tabLst>
                <a:tab pos="723900" algn="l"/>
              </a:tabLst>
              <a:defRPr i="1"/>
            </a:pPr>
            <a:r>
              <a:t>Nickel,  Cobalt, Copper, Lead, Zinc, Chromium and related metals.</a:t>
            </a:r>
            <a:endParaRPr u="sng"/>
          </a:p>
          <a:p>
            <a:pPr defTabSz="914400">
              <a:tabLst>
                <a:tab pos="723900" algn="l"/>
              </a:tabLst>
              <a:defRPr sz="1600"/>
            </a:pPr>
            <a:endParaRPr u="sng"/>
          </a:p>
          <a:p>
            <a:pPr defTabSz="914400">
              <a:tabLst>
                <a:tab pos="723900" algn="l"/>
              </a:tabLst>
              <a:defRPr sz="1600"/>
            </a:pPr>
            <a:endParaRPr u="sng"/>
          </a:p>
        </p:txBody>
      </p:sp>
      <p:sp>
        <p:nvSpPr>
          <p:cNvPr id="196" name="Shape 196"/>
          <p:cNvSpPr/>
          <p:nvPr/>
        </p:nvSpPr>
        <p:spPr>
          <a:xfrm>
            <a:off x="511818" y="2127250"/>
            <a:ext cx="9481267" cy="456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marL="180473" indent="-180473" defTabSz="914400">
              <a:lnSpc>
                <a:spcPct val="150000"/>
              </a:lnSpc>
              <a:spcBef>
                <a:spcPts val="2000"/>
              </a:spcBef>
              <a:buSzPct val="60000"/>
              <a:buBlip>
                <a:blip r:embed="rId3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lvl1pPr>
          </a:lstStyle>
          <a:p>
            <a:r>
              <a:rPr lang="en-US" dirty="0"/>
              <a:t>Prospective zones</a:t>
            </a:r>
            <a:r>
              <a:rPr dirty="0"/>
              <a:t> in the </a:t>
            </a:r>
            <a:r>
              <a:rPr dirty="0" err="1"/>
              <a:t>Kakoulima</a:t>
            </a:r>
            <a:r>
              <a:rPr dirty="0"/>
              <a:t> mountains, </a:t>
            </a:r>
            <a:r>
              <a:rPr dirty="0" err="1"/>
              <a:t>Koundara</a:t>
            </a:r>
            <a:r>
              <a:rPr dirty="0"/>
              <a:t>, </a:t>
            </a:r>
            <a:r>
              <a:rPr dirty="0" err="1"/>
              <a:t>Boffa</a:t>
            </a:r>
            <a:r>
              <a:rPr dirty="0"/>
              <a:t>, </a:t>
            </a:r>
            <a:r>
              <a:rPr dirty="0" err="1"/>
              <a:t>Kissidougou-Faranah</a:t>
            </a:r>
            <a:r>
              <a:rPr lang="en-US" dirty="0"/>
              <a:t>…</a:t>
            </a:r>
            <a:endParaRPr dirty="0"/>
          </a:p>
        </p:txBody>
      </p:sp>
      <p:pic>
        <p:nvPicPr>
          <p:cNvPr id="197" name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542" y="2973470"/>
            <a:ext cx="5213578" cy="41421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6850" y="2969426"/>
            <a:ext cx="4789488" cy="41421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image.png"/>
          <p:cNvPicPr>
            <a:picLocks noChangeAspect="1"/>
          </p:cNvPicPr>
          <p:nvPr/>
        </p:nvPicPr>
        <p:blipFill>
          <a:blip r:embed="rId6"/>
          <a:srcRect r="25151"/>
          <a:stretch>
            <a:fillRect/>
          </a:stretch>
        </p:blipFill>
        <p:spPr>
          <a:xfrm>
            <a:off x="4762" y="9525"/>
            <a:ext cx="288926" cy="75406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0" y="49212"/>
            <a:ext cx="1728788" cy="555626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Shape 202"/>
          <p:cNvSpPr/>
          <p:nvPr/>
        </p:nvSpPr>
        <p:spPr>
          <a:xfrm>
            <a:off x="673100" y="1001712"/>
            <a:ext cx="9207500" cy="1588"/>
          </a:xfrm>
          <a:prstGeom prst="line">
            <a:avLst/>
          </a:prstGeom>
          <a:ln w="25400">
            <a:solidFill>
              <a:schemeClr val="accent6">
                <a:satOff val="-35873"/>
                <a:lumOff val="-12431"/>
              </a:schemeClr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203" name="Shape 203"/>
          <p:cNvSpPr/>
          <p:nvPr/>
        </p:nvSpPr>
        <p:spPr>
          <a:xfrm>
            <a:off x="623887" y="550060"/>
            <a:ext cx="8212138" cy="455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algn="just" defTabSz="914400">
              <a:lnSpc>
                <a:spcPct val="15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600" b="1">
                <a:solidFill>
                  <a:schemeClr val="accent6">
                    <a:satOff val="-35873"/>
                    <a:lumOff val="-12431"/>
                  </a:schemeClr>
                </a:solidFill>
              </a:defRPr>
            </a:lvl1pPr>
          </a:lstStyle>
          <a:p>
            <a:r>
              <a:rPr sz="1800" dirty="0"/>
              <a:t>1. OVERVIEW OF GUINEA’S MINERAL POTENTIAL</a:t>
            </a:r>
          </a:p>
        </p:txBody>
      </p:sp>
      <p:sp>
        <p:nvSpPr>
          <p:cNvPr id="204" name="Shape 204"/>
          <p:cNvSpPr/>
          <p:nvPr/>
        </p:nvSpPr>
        <p:spPr>
          <a:xfrm>
            <a:off x="673100" y="1143000"/>
            <a:ext cx="5332711" cy="111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/>
          <a:p>
            <a:pPr defTabSz="914400">
              <a:tabLst>
                <a:tab pos="723900" algn="l"/>
              </a:tabLst>
              <a:defRPr u="sng"/>
            </a:pPr>
            <a:r>
              <a:t>RARE EARTH &amp; HEAVY MINERALS</a:t>
            </a:r>
          </a:p>
          <a:p>
            <a:pPr defTabSz="914400">
              <a:tabLst>
                <a:tab pos="723900" algn="l"/>
              </a:tabLst>
              <a:defRPr sz="1600">
                <a:solidFill>
                  <a:srgbClr val="2F2B2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  <a:p>
            <a:pPr defTabSz="914400">
              <a:tabLst>
                <a:tab pos="723900" algn="l"/>
              </a:tabLst>
              <a:defRPr sz="1600">
                <a:solidFill>
                  <a:srgbClr val="2F2B2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endParaRPr/>
          </a:p>
        </p:txBody>
      </p:sp>
      <p:sp>
        <p:nvSpPr>
          <p:cNvPr id="205" name="Shape 205"/>
          <p:cNvSpPr/>
          <p:nvPr/>
        </p:nvSpPr>
        <p:spPr>
          <a:xfrm>
            <a:off x="465137" y="1670050"/>
            <a:ext cx="9407526" cy="1411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160421" indent="-160421" defTabSz="914400">
              <a:lnSpc>
                <a:spcPct val="150000"/>
              </a:lnSpc>
              <a:spcBef>
                <a:spcPts val="2000"/>
              </a:spcBef>
              <a:buSzPct val="60000"/>
              <a:buBlip>
                <a:blip r:embed="rId3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1600"/>
            </a:pPr>
            <a:r>
              <a:rPr dirty="0"/>
              <a:t>Major occurrences of </a:t>
            </a:r>
            <a:r>
              <a:rPr b="1" dirty="0"/>
              <a:t>rare earths </a:t>
            </a:r>
            <a:r>
              <a:rPr dirty="0"/>
              <a:t>found by geologists in many areas of Guinea particularly in </a:t>
            </a:r>
            <a:r>
              <a:rPr dirty="0" err="1"/>
              <a:t>Macenta</a:t>
            </a:r>
            <a:r>
              <a:rPr dirty="0"/>
              <a:t>, </a:t>
            </a:r>
            <a:r>
              <a:rPr dirty="0" err="1"/>
              <a:t>Kissidougou</a:t>
            </a:r>
            <a:r>
              <a:rPr dirty="0"/>
              <a:t> and </a:t>
            </a:r>
            <a:r>
              <a:rPr dirty="0" err="1"/>
              <a:t>Kérouané</a:t>
            </a:r>
            <a:r>
              <a:rPr dirty="0"/>
              <a:t>;</a:t>
            </a:r>
          </a:p>
          <a:p>
            <a:pPr marL="160421" indent="-160421" defTabSz="914400">
              <a:lnSpc>
                <a:spcPct val="150000"/>
              </a:lnSpc>
              <a:spcBef>
                <a:spcPts val="2000"/>
              </a:spcBef>
              <a:buSzPct val="60000"/>
              <a:buBlip>
                <a:blip r:embed="rId3"/>
              </a:buBlip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1600"/>
            </a:pPr>
            <a:r>
              <a:rPr lang="en-US" dirty="0"/>
              <a:t>Tremendous</a:t>
            </a:r>
            <a:r>
              <a:rPr b="1" dirty="0"/>
              <a:t> mineral sands</a:t>
            </a:r>
            <a:r>
              <a:rPr dirty="0"/>
              <a:t> potential on the costal line: Ilmenite, rutile, zircon…</a:t>
            </a:r>
          </a:p>
        </p:txBody>
      </p:sp>
      <p:pic>
        <p:nvPicPr>
          <p:cNvPr id="206" name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792" y="3290090"/>
            <a:ext cx="4813293" cy="41346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3200" y="3294852"/>
            <a:ext cx="4787900" cy="41251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image.png"/>
          <p:cNvPicPr>
            <a:picLocks noChangeAspect="1"/>
          </p:cNvPicPr>
          <p:nvPr/>
        </p:nvPicPr>
        <p:blipFill>
          <a:blip r:embed="rId6"/>
          <a:srcRect r="25151"/>
          <a:stretch>
            <a:fillRect/>
          </a:stretch>
        </p:blipFill>
        <p:spPr>
          <a:xfrm>
            <a:off x="4762" y="9525"/>
            <a:ext cx="288926" cy="75406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BagaNimba14la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8500" y="6807200"/>
            <a:ext cx="447457" cy="7395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u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Thèm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hème Office">
      <a:majorFont>
        <a:latin typeface="Helvetica"/>
        <a:ea typeface="Helvetica"/>
        <a:cs typeface="Helvetica"/>
      </a:majorFont>
      <a:minorFont>
        <a:latin typeface="Times New Roman"/>
        <a:ea typeface="Times New Roman"/>
        <a:cs typeface="Times New Roma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4926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4926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Thèm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CC99"/>
      </a:accent1>
      <a:accent2>
        <a:srgbClr val="3333CC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hème Office">
      <a:majorFont>
        <a:latin typeface="Helvetica"/>
        <a:ea typeface="Helvetica"/>
        <a:cs typeface="Helvetica"/>
      </a:majorFont>
      <a:minorFont>
        <a:latin typeface="Times New Roman"/>
        <a:ea typeface="Times New Roman"/>
        <a:cs typeface="Times New Roma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4926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4926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1190</Words>
  <Application>Microsoft Office PowerPoint</Application>
  <PresentationFormat>Custom</PresentationFormat>
  <Paragraphs>140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Century Gothic</vt:lpstr>
      <vt:lpstr>Courier New</vt:lpstr>
      <vt:lpstr>Gill Sans SemiBold</vt:lpstr>
      <vt:lpstr>Times New Roman</vt:lpstr>
      <vt:lpstr>Thème Office</vt:lpstr>
      <vt:lpstr>GUINEA: A TOP MINING DESTINATION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GUINEA: A TOP MINING DESTINATION</dc:title>
  <dc:creator>Abdoulaye Magassouba</dc:creator>
  <cp:lastModifiedBy>Abdoulaye Magassouba</cp:lastModifiedBy>
  <cp:revision>47</cp:revision>
  <dcterms:modified xsi:type="dcterms:W3CDTF">2019-09-13T21:37:46Z</dcterms:modified>
</cp:coreProperties>
</file>