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296" r:id="rId6"/>
    <p:sldId id="297" r:id="rId7"/>
    <p:sldId id="258" r:id="rId8"/>
    <p:sldId id="259" r:id="rId9"/>
    <p:sldId id="304" r:id="rId10"/>
    <p:sldId id="284" r:id="rId11"/>
    <p:sldId id="263" r:id="rId12"/>
    <p:sldId id="262" r:id="rId13"/>
    <p:sldId id="305" r:id="rId14"/>
    <p:sldId id="303" r:id="rId15"/>
    <p:sldId id="302" r:id="rId16"/>
    <p:sldId id="269" r:id="rId17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ho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7F9C"/>
    <a:srgbClr val="014E52"/>
    <a:srgbClr val="01C6FD"/>
    <a:srgbClr val="79AE02"/>
    <a:srgbClr val="0C596D"/>
    <a:srgbClr val="03556D"/>
    <a:srgbClr val="145C72"/>
    <a:srgbClr val="0000A4"/>
    <a:srgbClr val="1ABEEB"/>
    <a:srgbClr val="1DA9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21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876A3F-4FE3-4D4F-B92F-163183850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516C7-1FF3-F44B-93B1-24B9AA324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4C92B-6A45-864A-B429-22A9039765DA}" type="datetimeFigureOut">
              <a:rPr lang="en-US" smtClean="0"/>
              <a:t>5/27/2019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C6268A-8AA9-4C40-BEFB-029DF3E8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928AC-AE76-324A-BA05-D16BF60C79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2C3C4-9460-4343-9283-24A378E271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5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65FE6-BEE9-465E-9202-2D200EDE749C}" type="datetimeFigureOut">
              <a:rPr lang="en-GB" smtClean="0"/>
              <a:t>27/05/2019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E8F2A-B3D4-43F2-B39B-CD77F64A195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6177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3992" y="124953"/>
            <a:ext cx="11944014" cy="4372387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048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240" y="3802065"/>
            <a:ext cx="9784080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40" y="4294303"/>
            <a:ext cx="9784080" cy="1737360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951AB2-D568-4A7E-9408-FADC8BED4119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4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240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23026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35999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40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23026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35999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AD2AC4-32E8-BC46-848C-BEA37118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4481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9200" y="0"/>
            <a:ext cx="58928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93776"/>
            <a:ext cx="5170715" cy="1089529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499" y="2061165"/>
            <a:ext cx="5045529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499" y="2708227"/>
            <a:ext cx="5045529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6A75B6-7B4E-496F-A846-0FFBB6E1D164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648ACB4-9C22-4636-800F-578055A5BC10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72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D5C833BC-89A8-4D28-9D63-F45F14D694BF}"/>
              </a:ext>
            </a:extLst>
          </p:cNvPr>
          <p:cNvSpPr/>
          <p:nvPr userDrawn="1"/>
        </p:nvSpPr>
        <p:spPr>
          <a:xfrm flipH="1">
            <a:off x="123987" y="124955"/>
            <a:ext cx="11953415" cy="440800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2240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3">
            <a:extLst>
              <a:ext uri="{FF2B5EF4-FFF2-40B4-BE49-F238E27FC236}">
                <a16:creationId xmlns:a16="http://schemas.microsoft.com/office/drawing/2014/main" id="{7F75D8AF-79DE-4E2B-A15F-8EC66948BC31}"/>
              </a:ext>
            </a:extLst>
          </p:cNvPr>
          <p:cNvSpPr/>
          <p:nvPr userDrawn="1"/>
        </p:nvSpPr>
        <p:spPr>
          <a:xfrm flipH="1" flipV="1">
            <a:off x="114590" y="4581492"/>
            <a:ext cx="11962815" cy="215268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  <a:gd name="connsiteX0" fmla="*/ 34 w 21634"/>
              <a:gd name="connsiteY0" fmla="*/ 0 h 36778"/>
              <a:gd name="connsiteX1" fmla="*/ 21634 w 21634"/>
              <a:gd name="connsiteY1" fmla="*/ 0 h 36778"/>
              <a:gd name="connsiteX2" fmla="*/ 21634 w 21634"/>
              <a:gd name="connsiteY2" fmla="*/ 17322 h 36778"/>
              <a:gd name="connsiteX3" fmla="*/ 0 w 21634"/>
              <a:gd name="connsiteY3" fmla="*/ 35787 h 36778"/>
              <a:gd name="connsiteX4" fmla="*/ 34 w 21634"/>
              <a:gd name="connsiteY4" fmla="*/ 0 h 36778"/>
              <a:gd name="connsiteX0" fmla="*/ 34 w 21634"/>
              <a:gd name="connsiteY0" fmla="*/ 0 h 41874"/>
              <a:gd name="connsiteX1" fmla="*/ 21634 w 21634"/>
              <a:gd name="connsiteY1" fmla="*/ 0 h 41874"/>
              <a:gd name="connsiteX2" fmla="*/ 21634 w 21634"/>
              <a:gd name="connsiteY2" fmla="*/ 17322 h 41874"/>
              <a:gd name="connsiteX3" fmla="*/ 0 w 21634"/>
              <a:gd name="connsiteY3" fmla="*/ 35787 h 41874"/>
              <a:gd name="connsiteX4" fmla="*/ 34 w 21634"/>
              <a:gd name="connsiteY4" fmla="*/ 0 h 41874"/>
              <a:gd name="connsiteX0" fmla="*/ 34 w 21634"/>
              <a:gd name="connsiteY0" fmla="*/ 0 h 42123"/>
              <a:gd name="connsiteX1" fmla="*/ 21634 w 21634"/>
              <a:gd name="connsiteY1" fmla="*/ 0 h 42123"/>
              <a:gd name="connsiteX2" fmla="*/ 21634 w 21634"/>
              <a:gd name="connsiteY2" fmla="*/ 17322 h 42123"/>
              <a:gd name="connsiteX3" fmla="*/ 0 w 21634"/>
              <a:gd name="connsiteY3" fmla="*/ 35787 h 42123"/>
              <a:gd name="connsiteX4" fmla="*/ 34 w 21634"/>
              <a:gd name="connsiteY4" fmla="*/ 0 h 4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4" h="42123">
                <a:moveTo>
                  <a:pt x="34" y="0"/>
                </a:moveTo>
                <a:lnTo>
                  <a:pt x="21634" y="0"/>
                </a:lnTo>
                <a:lnTo>
                  <a:pt x="21634" y="17322"/>
                </a:lnTo>
                <a:cubicBezTo>
                  <a:pt x="10970" y="21444"/>
                  <a:pt x="9198" y="56098"/>
                  <a:pt x="0" y="35787"/>
                </a:cubicBezTo>
                <a:cubicBezTo>
                  <a:pt x="6" y="28162"/>
                  <a:pt x="28" y="7625"/>
                  <a:pt x="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Section Header 1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tx1"/>
                </a:solidFill>
              </a:rPr>
              <a:pPr/>
              <a:t>‹#›</a:t>
            </a:fld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219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58E3AAF-44AA-41E0-AE18-8B461598AD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6314" y="1825625"/>
            <a:ext cx="5306787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C1B8B60-5429-4EF9-93D0-2CCCF562B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8900" y="1825625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4700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0215"/>
            <a:ext cx="3932237" cy="155718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43535EE-90E2-422C-B7AC-4D346E8D6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500215"/>
            <a:ext cx="6172200" cy="536877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6424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0215"/>
            <a:ext cx="3932237" cy="155718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31CB29F-0BE0-476F-B57A-7638E9BFA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500215"/>
            <a:ext cx="6172200" cy="5368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996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432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46C0F6-F728-4FF0-A7F3-F6AECCD35B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0650" y="136525"/>
            <a:ext cx="11950700" cy="6584951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DAD220-8CE3-4FF4-957A-1E24442C65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87500" y="4022725"/>
            <a:ext cx="10033000" cy="1236236"/>
          </a:xfrm>
          <a:solidFill>
            <a:schemeClr val="tx1">
              <a:alpha val="68000"/>
            </a:schemeClr>
          </a:solidFill>
        </p:spPr>
        <p:txBody>
          <a:bodyPr lIns="274320" tIns="274320" rIns="274320" bIns="274320" anchor="ctr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8FDDD78-44AA-4B92-90B8-DFC56D688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6550" y="3269342"/>
            <a:ext cx="1155366" cy="2576090"/>
          </a:xfrm>
          <a:noFill/>
        </p:spPr>
        <p:txBody>
          <a:bodyPr wrap="square" lIns="182880" tIns="182880" rIns="182880" bIns="91440">
            <a:spAutoFit/>
          </a:bodyPr>
          <a:lstStyle>
            <a:lvl1pPr marL="0" indent="0">
              <a:buNone/>
              <a:defRPr sz="1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283712C-6C33-4303-985C-6493AAFAF40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93B617-BDEC-4471-BF16-3ADF8D92DD69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D238BD-C38B-4BEB-92A5-657AAB9C5351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81040-AE93-4763-96F3-062F0F2D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014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39624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3"/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386286-CEE2-E94A-BBC0-0A3723EB14DE}"/>
              </a:ext>
            </a:extLst>
          </p:cNvPr>
          <p:cNvSpPr/>
          <p:nvPr userDrawn="1"/>
        </p:nvSpPr>
        <p:spPr>
          <a:xfrm>
            <a:off x="11008895" y="6220326"/>
            <a:ext cx="866273" cy="637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57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4907643" cy="7017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defRPr lang="en-GB" sz="4400" b="1" spc="-15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Thank You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4192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24BA90-E7BA-471E-AA13-3329EDCD80A2}"/>
              </a:ext>
            </a:extLst>
          </p:cNvPr>
          <p:cNvSpPr/>
          <p:nvPr userDrawn="1"/>
        </p:nvSpPr>
        <p:spPr>
          <a:xfrm flipV="1">
            <a:off x="-1" y="-3"/>
            <a:ext cx="12192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992" y="4587876"/>
            <a:ext cx="11944014" cy="214677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Section Header 1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3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836EFBB-5449-47CB-96D6-CB08287F7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3860800"/>
            <a:ext cx="9666514" cy="1686720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 2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5610170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68A07C-35C9-40A7-8487-9EAD314C595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9143E8-1B27-4F08-9F20-BE30B14AC24E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5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7F86AE-7774-0B40-8944-DF91C77B0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0125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18346-1C0B-46DB-AAA6-71C865DE8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201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328109-BF43-024A-B25B-C69E4098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51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F05F3BA-65F5-4621-807B-C8B857D01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38900" y="1463346"/>
            <a:ext cx="5181600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CDF89E18-CCB2-4D69-AB77-CAB656EC21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38898" y="2149311"/>
            <a:ext cx="5181601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86F9159-693C-4325-939A-8C6869B22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" y="1463346"/>
            <a:ext cx="5306787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BEA361C8-0231-48E8-965E-6BB6D606C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6314" y="2149311"/>
            <a:ext cx="5306789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963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500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20114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500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20114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25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B3994-EC85-4CEE-B849-7AE33810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8709A-CA63-4EAC-968C-8873D088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" y="1253331"/>
            <a:ext cx="11174186" cy="4770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A3C17-8AAC-4933-A7DA-CD7D3F840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631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B1D122-60D0-8B4D-896A-2A770C0B6343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5B9FA1-1805-A944-AC99-868579EBA1AD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57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61" r:id="rId4"/>
    <p:sldLayoutId id="2147483662" r:id="rId5"/>
    <p:sldLayoutId id="2147483650" r:id="rId6"/>
    <p:sldLayoutId id="2147483668" r:id="rId7"/>
    <p:sldLayoutId id="2147483674" r:id="rId8"/>
    <p:sldLayoutId id="2147483666" r:id="rId9"/>
    <p:sldLayoutId id="2147483664" r:id="rId10"/>
    <p:sldLayoutId id="2147483663" r:id="rId11"/>
    <p:sldLayoutId id="2147483667" r:id="rId12"/>
    <p:sldLayoutId id="2147483671" r:id="rId13"/>
    <p:sldLayoutId id="2147483672" r:id="rId14"/>
    <p:sldLayoutId id="2147483673" r:id="rId15"/>
    <p:sldLayoutId id="2147483675" r:id="rId16"/>
    <p:sldLayoutId id="2147483676" r:id="rId17"/>
    <p:sldLayoutId id="2147483665" r:id="rId18"/>
    <p:sldLayoutId id="2147483669" r:id="rId19"/>
    <p:sldLayoutId id="2147483670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3600" b="1" kern="1200" spc="-6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0" userDrawn="1">
          <p15:clr>
            <a:srgbClr val="F26B43"/>
          </p15:clr>
        </p15:guide>
        <p15:guide id="4" pos="7320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3.xml"/><Relationship Id="rId7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14.jpg"/><Relationship Id="rId2" Type="http://schemas.openxmlformats.org/officeDocument/2006/relationships/tags" Target="../tags/tag18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1.emf"/><Relationship Id="rId2" Type="http://schemas.openxmlformats.org/officeDocument/2006/relationships/tags" Target="../tags/tag20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vest.gov.gn/" TargetMode="External"/><Relationship Id="rId3" Type="http://schemas.openxmlformats.org/officeDocument/2006/relationships/tags" Target="../tags/tag24.xml"/><Relationship Id="rId7" Type="http://schemas.openxmlformats.org/officeDocument/2006/relationships/image" Target="../media/image15.png"/><Relationship Id="rId2" Type="http://schemas.openxmlformats.org/officeDocument/2006/relationships/tags" Target="../tags/tag2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4.png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5.png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8.jpg"/><Relationship Id="rId2" Type="http://schemas.openxmlformats.org/officeDocument/2006/relationships/tags" Target="../tags/tag1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tags" Target="../tags/tag13.xml"/><Relationship Id="rId7" Type="http://schemas.openxmlformats.org/officeDocument/2006/relationships/image" Target="../media/image9.PNG"/><Relationship Id="rId2" Type="http://schemas.openxmlformats.org/officeDocument/2006/relationships/tags" Target="../tags/tag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13.jpg"/><Relationship Id="rId2" Type="http://schemas.openxmlformats.org/officeDocument/2006/relationships/tags" Target="../tags/tag1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09DF5CB-4789-4060-B39A-E493FC104BA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043811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D911C47-4EAE-4ABC-9EF0-1AE40F7F4C5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fr-FR" sz="44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51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871" y="4901450"/>
            <a:ext cx="10607040" cy="701731"/>
          </a:xfrm>
        </p:spPr>
        <p:txBody>
          <a:bodyPr/>
          <a:lstStyle/>
          <a:p>
            <a:r>
              <a:rPr lang="en-IN" dirty="0"/>
              <a:t>Invest in energy</a:t>
            </a:r>
          </a:p>
        </p:txBody>
      </p:sp>
      <p:sp>
        <p:nvSpPr>
          <p:cNvPr id="52" name="Subtitle 51">
            <a:extLst>
              <a:ext uri="{FF2B5EF4-FFF2-40B4-BE49-F238E27FC236}">
                <a16:creationId xmlns:a16="http://schemas.microsoft.com/office/drawing/2014/main" id="{46FF1827-B46B-4BC4-8665-8914CF45D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871" y="5603181"/>
            <a:ext cx="9747842" cy="36933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IN" dirty="0"/>
              <a:t>Growing production for the rapid industrialization of the country</a:t>
            </a:r>
            <a:endParaRPr lang="fr-FR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754323E1-C7E0-4B34-8764-32B60D77CF2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7"/>
          <a:srcRect t="19927" b="13213"/>
          <a:stretch/>
        </p:blipFill>
        <p:spPr>
          <a:xfrm>
            <a:off x="0" y="1"/>
            <a:ext cx="12192000" cy="5208814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ABAE5B-19E4-4A0C-9817-004C896BDF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390" y="0"/>
            <a:ext cx="2325041" cy="215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56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FE6C5B03-DDCB-4183-96CF-F9453482456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639915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9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FE6C5B03-DDCB-4183-96CF-F945348245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8D1F419-05D4-4279-939D-9DCE68737F4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fr-FR" sz="32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2EB65C-67DC-4705-84B0-E0A2474F9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1436913"/>
            <a:ext cx="5368316" cy="5062741"/>
          </a:xfrm>
        </p:spPr>
        <p:txBody>
          <a:bodyPr/>
          <a:lstStyle/>
          <a:p>
            <a:r>
              <a:rPr lang="en-IN" dirty="0">
                <a:latin typeface="Century Gothic" panose="020B0502020202020204" pitchFamily="34" charset="0"/>
              </a:rPr>
              <a:t>Launch of construction work on the </a:t>
            </a:r>
            <a:r>
              <a:rPr lang="en-IN" dirty="0" err="1">
                <a:latin typeface="Century Gothic" panose="020B0502020202020204" pitchFamily="34" charset="0"/>
              </a:rPr>
              <a:t>Amaria</a:t>
            </a:r>
            <a:r>
              <a:rPr lang="en-IN" dirty="0">
                <a:latin typeface="Century Gothic" panose="020B0502020202020204" pitchFamily="34" charset="0"/>
              </a:rPr>
              <a:t> hydroelectric dam (300 MW)</a:t>
            </a:r>
          </a:p>
          <a:p>
            <a:r>
              <a:rPr lang="en-IN" dirty="0">
                <a:latin typeface="Century Gothic" panose="020B0502020202020204" pitchFamily="34" charset="0"/>
              </a:rPr>
              <a:t>Launch of the </a:t>
            </a:r>
            <a:r>
              <a:rPr lang="en-IN" dirty="0" err="1">
                <a:latin typeface="Century Gothic" panose="020B0502020202020204" pitchFamily="34" charset="0"/>
              </a:rPr>
              <a:t>Koukoutamba</a:t>
            </a:r>
            <a:r>
              <a:rPr lang="en-IN" dirty="0">
                <a:latin typeface="Century Gothic" panose="020B0502020202020204" pitchFamily="34" charset="0"/>
              </a:rPr>
              <a:t> hydroelectric development project (294 MW capacity)</a:t>
            </a:r>
          </a:p>
          <a:p>
            <a:r>
              <a:rPr lang="en-IN" dirty="0">
                <a:latin typeface="Century Gothic" panose="020B0502020202020204" pitchFamily="34" charset="0"/>
              </a:rPr>
              <a:t>Construction of a 90 MW hydroelectric dam on a </a:t>
            </a:r>
            <a:r>
              <a:rPr lang="en-IN" dirty="0" err="1">
                <a:latin typeface="Century Gothic" panose="020B0502020202020204" pitchFamily="34" charset="0"/>
              </a:rPr>
              <a:t>Diani</a:t>
            </a:r>
            <a:r>
              <a:rPr lang="en-IN" dirty="0">
                <a:latin typeface="Century Gothic" panose="020B0502020202020204" pitchFamily="34" charset="0"/>
              </a:rPr>
              <a:t> River site </a:t>
            </a:r>
          </a:p>
          <a:p>
            <a:r>
              <a:rPr lang="en-IN" dirty="0">
                <a:latin typeface="Century Gothic" panose="020B0502020202020204" pitchFamily="34" charset="0"/>
              </a:rPr>
              <a:t>Construction of a 90 MW hydroelectric dam on a </a:t>
            </a:r>
            <a:r>
              <a:rPr lang="en-IN" dirty="0" err="1">
                <a:latin typeface="Century Gothic" panose="020B0502020202020204" pitchFamily="34" charset="0"/>
              </a:rPr>
              <a:t>Sankarani</a:t>
            </a:r>
            <a:r>
              <a:rPr lang="en-IN" dirty="0">
                <a:latin typeface="Century Gothic" panose="020B0502020202020204" pitchFamily="34" charset="0"/>
              </a:rPr>
              <a:t> River site</a:t>
            </a:r>
            <a:endParaRPr lang="fr-FR" dirty="0">
              <a:latin typeface="Century Gothic" panose="020B0502020202020204" pitchFamily="34" charset="0"/>
            </a:endParaRPr>
          </a:p>
          <a:p>
            <a:r>
              <a:rPr lang="en-IN" dirty="0">
                <a:latin typeface="Century Gothic" panose="020B0502020202020204" pitchFamily="34" charset="0"/>
              </a:rPr>
              <a:t>Supply of mining areas (gold and iron):</a:t>
            </a:r>
            <a:endParaRPr lang="fr-FR" dirty="0">
              <a:latin typeface="Century Gothic" panose="020B050202020202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fr-FR" dirty="0" err="1"/>
              <a:t>Linsan-Fomi</a:t>
            </a:r>
            <a:r>
              <a:rPr lang="fr-FR" dirty="0"/>
              <a:t> 225kV line (</a:t>
            </a:r>
            <a:r>
              <a:rPr lang="fr-FR" dirty="0" err="1"/>
              <a:t>planned</a:t>
            </a:r>
            <a:r>
              <a:rPr lang="fr-FR" dirty="0"/>
              <a:t> for 2020)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fr-FR" dirty="0" err="1"/>
              <a:t>Linsan</a:t>
            </a:r>
            <a:r>
              <a:rPr lang="fr-FR" dirty="0"/>
              <a:t>, </a:t>
            </a:r>
            <a:r>
              <a:rPr lang="fr-FR" dirty="0" err="1"/>
              <a:t>Fomi</a:t>
            </a:r>
            <a:r>
              <a:rPr lang="fr-FR" dirty="0"/>
              <a:t>, Kankan, Kérouané </a:t>
            </a:r>
            <a:r>
              <a:rPr lang="fr-FR" dirty="0" err="1"/>
              <a:t>substations</a:t>
            </a:r>
            <a:r>
              <a:rPr lang="fr-FR" dirty="0"/>
              <a:t>: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fr-FR" dirty="0"/>
              <a:t>Siguiri-</a:t>
            </a:r>
            <a:r>
              <a:rPr lang="fr-FR" dirty="0" err="1"/>
              <a:t>Fomi</a:t>
            </a:r>
            <a:r>
              <a:rPr lang="fr-FR" dirty="0"/>
              <a:t>-N’</a:t>
            </a:r>
            <a:r>
              <a:rPr lang="fr-FR" dirty="0" err="1"/>
              <a:t>Zérékoré</a:t>
            </a:r>
            <a:r>
              <a:rPr lang="fr-FR" dirty="0"/>
              <a:t> 225kV line </a:t>
            </a:r>
            <a:br>
              <a:rPr lang="fr-FR" dirty="0"/>
            </a:br>
            <a:r>
              <a:rPr lang="fr-FR" dirty="0"/>
              <a:t>(</a:t>
            </a:r>
            <a:r>
              <a:rPr lang="fr-FR" dirty="0" err="1"/>
              <a:t>projected</a:t>
            </a:r>
            <a:r>
              <a:rPr lang="fr-FR" dirty="0"/>
              <a:t> for 2020)</a:t>
            </a:r>
            <a:endParaRPr lang="fr-FR" dirty="0">
              <a:latin typeface="Century Gothic" panose="020B0502020202020204" pitchFamily="34" charset="0"/>
            </a:endParaRPr>
          </a:p>
        </p:txBody>
      </p:sp>
      <p:sp>
        <p:nvSpPr>
          <p:cNvPr id="6" name="Title 9">
            <a:extLst>
              <a:ext uri="{FF2B5EF4-FFF2-40B4-BE49-F238E27FC236}">
                <a16:creationId xmlns:a16="http://schemas.microsoft.com/office/drawing/2014/main" id="{75709170-083D-40FC-846F-E474D62F9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315644"/>
            <a:ext cx="11174186" cy="535531"/>
          </a:xfrm>
        </p:spPr>
        <p:txBody>
          <a:bodyPr/>
          <a:lstStyle/>
          <a:p>
            <a:r>
              <a:rPr lang="en-IN" sz="3200" dirty="0"/>
              <a:t>Acceleration of electrification and interconnection</a:t>
            </a:r>
            <a:endParaRPr lang="fr-FR" sz="3200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3D48F05E-C70A-4F09-B624-944DC19EBDC6}"/>
              </a:ext>
            </a:extLst>
          </p:cNvPr>
          <p:cNvSpPr txBox="1">
            <a:spLocks/>
          </p:cNvSpPr>
          <p:nvPr/>
        </p:nvSpPr>
        <p:spPr>
          <a:xfrm>
            <a:off x="6096000" y="1436914"/>
            <a:ext cx="5398602" cy="51533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dirty="0"/>
              <a:t>West African Power Pool : ECOWAS</a:t>
            </a:r>
          </a:p>
          <a:p>
            <a:r>
              <a:rPr lang="en-IN" dirty="0"/>
              <a:t>Organization for the Development of the Gambia River: Gambia, Guinea, Guinea-Bissau, Senegal </a:t>
            </a:r>
          </a:p>
          <a:p>
            <a:r>
              <a:rPr lang="en-IN" dirty="0"/>
              <a:t>The Senegal River Basin Development Organization: Guinea, Mali, Mauritania, Senegal </a:t>
            </a:r>
          </a:p>
          <a:p>
            <a:r>
              <a:rPr lang="en-IN" dirty="0"/>
              <a:t>Niger Basin Authority: Benin, Burkina Faso, Cameroon, Côte d'Ivoire, Guinea, Mali, Niger, Nigeria, Chad</a:t>
            </a:r>
          </a:p>
          <a:p>
            <a:r>
              <a:rPr lang="en-IN" dirty="0"/>
              <a:t>Signing in 2018 of a 130 million euro agreement with the European Investment Bank to connect more than 200,000 people in Guinea and to transport energy in Mali, Liberia and Sierra Leone</a:t>
            </a:r>
          </a:p>
        </p:txBody>
      </p:sp>
      <p:sp>
        <p:nvSpPr>
          <p:cNvPr id="10" name="Text Placeholder 37">
            <a:extLst>
              <a:ext uri="{FF2B5EF4-FFF2-40B4-BE49-F238E27FC236}">
                <a16:creationId xmlns:a16="http://schemas.microsoft.com/office/drawing/2014/main" id="{C38BA702-5818-484D-8F5A-3E97276F0023}"/>
              </a:ext>
            </a:extLst>
          </p:cNvPr>
          <p:cNvSpPr txBox="1">
            <a:spLocks/>
          </p:cNvSpPr>
          <p:nvPr/>
        </p:nvSpPr>
        <p:spPr>
          <a:xfrm>
            <a:off x="1488021" y="1042639"/>
            <a:ext cx="2820761" cy="3345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 dirty="0">
                <a:solidFill>
                  <a:srgbClr val="067F9C"/>
                </a:solidFill>
              </a:rPr>
              <a:t>Production</a:t>
            </a:r>
            <a:endParaRPr lang="en-GB" sz="2000" b="1" dirty="0">
              <a:solidFill>
                <a:srgbClr val="067F9C"/>
              </a:solidFill>
            </a:endParaRPr>
          </a:p>
        </p:txBody>
      </p:sp>
      <p:sp>
        <p:nvSpPr>
          <p:cNvPr id="11" name="Text Placeholder 39">
            <a:extLst>
              <a:ext uri="{FF2B5EF4-FFF2-40B4-BE49-F238E27FC236}">
                <a16:creationId xmlns:a16="http://schemas.microsoft.com/office/drawing/2014/main" id="{911F28E7-5514-4123-871B-10274E2B736E}"/>
              </a:ext>
            </a:extLst>
          </p:cNvPr>
          <p:cNvSpPr txBox="1">
            <a:spLocks/>
          </p:cNvSpPr>
          <p:nvPr/>
        </p:nvSpPr>
        <p:spPr>
          <a:xfrm>
            <a:off x="7509034" y="1042639"/>
            <a:ext cx="2921361" cy="3345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 dirty="0">
                <a:solidFill>
                  <a:srgbClr val="067F9C"/>
                </a:solidFill>
              </a:rPr>
              <a:t>Distribution</a:t>
            </a:r>
            <a:endParaRPr lang="en-GB" sz="2000" b="1" dirty="0">
              <a:solidFill>
                <a:srgbClr val="067F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431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354671E8-FD53-4943-AA19-857680B2D45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430214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7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354671E8-FD53-4943-AA19-857680B2D4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31520F8-DC57-4EF1-B20F-312356586A3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8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04651C38-FC54-400F-A9F3-B49EC4829A8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7"/>
          <a:stretch>
            <a:fillRect/>
          </a:stretch>
        </p:blipFill>
        <p:spPr>
          <a:xfrm>
            <a:off x="-90905" y="0"/>
            <a:ext cx="12282905" cy="7029711"/>
          </a:xfrm>
        </p:spPr>
      </p:pic>
      <p:sp>
        <p:nvSpPr>
          <p:cNvPr id="11" name="Rectangle 10" descr="Title accent block">
            <a:extLst>
              <a:ext uri="{FF2B5EF4-FFF2-40B4-BE49-F238E27FC236}">
                <a16:creationId xmlns:a16="http://schemas.microsoft.com/office/drawing/2014/main" id="{DF754616-DC65-1841-9419-6C0DCBEB6DFB}"/>
              </a:ext>
            </a:extLst>
          </p:cNvPr>
          <p:cNvSpPr/>
          <p:nvPr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4099335"/>
            <a:ext cx="9666514" cy="1686720"/>
          </a:xfrm>
        </p:spPr>
        <p:txBody>
          <a:bodyPr/>
          <a:lstStyle/>
          <a:p>
            <a:r>
              <a:rPr lang="en-US" dirty="0"/>
              <a:t>Investment opportunities</a:t>
            </a:r>
            <a:endParaRPr lang="en-GB" dirty="0"/>
          </a:p>
        </p:txBody>
      </p:sp>
      <p:sp>
        <p:nvSpPr>
          <p:cNvPr id="9" name="Rectangle 8" descr="Slide number background block">
            <a:extLst>
              <a:ext uri="{FF2B5EF4-FFF2-40B4-BE49-F238E27FC236}">
                <a16:creationId xmlns:a16="http://schemas.microsoft.com/office/drawing/2014/main" id="{AC2B5667-FA20-49C2-A3CD-B275BB41F618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F153D4-F9C1-4295-8CB0-BFC0E94D4C64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11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234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41AFCBA1-EA94-4136-B09C-70BE8F21636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1" name="think-cell Slide" r:id="rId6" imgW="470" imgH="469" progId="TCLayout.ActiveDocument.1">
                  <p:embed/>
                </p:oleObj>
              </mc:Choice>
              <mc:Fallback>
                <p:oleObj name="think-cell Slide" r:id="rId6" imgW="470" imgH="46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41AFCBA1-EA94-4136-B09C-70BE8F2163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A55A0623-F755-424D-B170-1C6ED036136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4200" b="1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296BCC-1C67-4315-B9DB-EB421988C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Investment</a:t>
            </a:r>
            <a:r>
              <a:rPr lang="fr-FR" dirty="0"/>
              <a:t> </a:t>
            </a:r>
            <a:r>
              <a:rPr lang="fr-FR" dirty="0" err="1"/>
              <a:t>opportunities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895CD7-CCE7-42B7-90E3-4D0C47EBD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7" name="Tableau 11">
            <a:extLst>
              <a:ext uri="{FF2B5EF4-FFF2-40B4-BE49-F238E27FC236}">
                <a16:creationId xmlns:a16="http://schemas.microsoft.com/office/drawing/2014/main" id="{853B7EAE-4F42-493E-B884-D2B70BEC49C2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876092797"/>
              </p:ext>
            </p:extLst>
          </p:nvPr>
        </p:nvGraphicFramePr>
        <p:xfrm>
          <a:off x="790490" y="1564490"/>
          <a:ext cx="9706428" cy="4045585"/>
        </p:xfrm>
        <a:graphic>
          <a:graphicData uri="http://schemas.openxmlformats.org/drawingml/2006/table">
            <a:tbl>
              <a:tblPr/>
              <a:tblGrid>
                <a:gridCol w="811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95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92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24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b="1" dirty="0">
                          <a:latin typeface="+mj-lt"/>
                          <a:ea typeface="Calibri"/>
                          <a:cs typeface="Times New Roman"/>
                        </a:rPr>
                        <a:t>NO.</a:t>
                      </a:r>
                      <a:endParaRPr lang="fr-FR" sz="18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b="1" dirty="0">
                          <a:latin typeface="+mj-lt"/>
                          <a:ea typeface="Calibri"/>
                          <a:cs typeface="Times New Roman"/>
                        </a:rPr>
                        <a:t>PROJECT</a:t>
                      </a:r>
                      <a:endParaRPr lang="fr-FR" sz="18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b="1" dirty="0">
                          <a:latin typeface="+mj-lt"/>
                          <a:ea typeface="Calibri"/>
                          <a:cs typeface="Times New Roman"/>
                        </a:rPr>
                        <a:t>COST</a:t>
                      </a:r>
                      <a:endParaRPr lang="fr-FR" sz="18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5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Rehabilitation of hydraulic power plants and source stations ("Guinea Energy Project")</a:t>
                      </a:r>
                      <a:endParaRPr lang="en-US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97.6 million USD (total project), of which 16.7 million USD remain to be financed (</a:t>
                      </a:r>
                      <a:r>
                        <a:rPr lang="en-IN" sz="18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Donkéa</a:t>
                      </a:r>
                      <a:r>
                        <a:rPr lang="en-IN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Power Plant)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5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latin typeface="+mj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National program to improve access to electricity </a:t>
                      </a:r>
                      <a:br>
                        <a:rPr lang="en-IN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IN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 Guinea</a:t>
                      </a:r>
                      <a:endParaRPr lang="en-US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643.5 million USD             </a:t>
                      </a:r>
                      <a:endParaRPr lang="en-US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95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latin typeface="+mj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Village Hydraulic Project in the prefectures of </a:t>
                      </a:r>
                      <a:r>
                        <a:rPr lang="en-IN" sz="18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Kérouané</a:t>
                      </a:r>
                      <a:r>
                        <a:rPr lang="en-IN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and </a:t>
                      </a:r>
                      <a:r>
                        <a:rPr lang="en-IN" sz="18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Mandiana</a:t>
                      </a:r>
                      <a:endParaRPr lang="en-US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16.5 million USD             </a:t>
                      </a:r>
                      <a:endParaRPr lang="en-US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7415485"/>
                  </a:ext>
                </a:extLst>
              </a:tr>
              <a:tr h="4895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latin typeface="+mj-lt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4th Conakry Water Project Phase 1</a:t>
                      </a:r>
                      <a:endParaRPr lang="en-US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250 million USD 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(1st phase)</a:t>
                      </a:r>
                      <a:endParaRPr lang="en-US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20218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3493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F37B0E1-EAF9-42B9-AB0B-2AB530D2826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984095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2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71639F12-10DF-4BE2-A9DF-ED86C9BD66F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44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C7A54B61-8541-AB40-BD1C-F80E8A4240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/>
          <a:stretch>
            <a:fillRect/>
          </a:stretch>
        </p:blipFill>
        <p:spPr>
          <a:xfrm>
            <a:off x="0" y="1"/>
            <a:ext cx="12191999" cy="6873530"/>
          </a:xfrm>
        </p:spPr>
      </p:pic>
      <p:sp>
        <p:nvSpPr>
          <p:cNvPr id="32" name="Picture Placeholder 13">
            <a:extLst>
              <a:ext uri="{FF2B5EF4-FFF2-40B4-BE49-F238E27FC236}">
                <a16:creationId xmlns:a16="http://schemas.microsoft.com/office/drawing/2014/main" id="{8DBDD9F7-3B84-F743-95F4-C9FA74DA597F}"/>
              </a:ext>
            </a:extLst>
          </p:cNvPr>
          <p:cNvSpPr txBox="1">
            <a:spLocks/>
          </p:cNvSpPr>
          <p:nvPr/>
        </p:nvSpPr>
        <p:spPr>
          <a:xfrm flipH="1">
            <a:off x="0" y="4131129"/>
            <a:ext cx="12192000" cy="2726871"/>
          </a:xfrm>
          <a:custGeom>
            <a:avLst/>
            <a:gdLst>
              <a:gd name="connsiteX0" fmla="*/ 12486732 w 13339868"/>
              <a:gd name="connsiteY0" fmla="*/ 1914 h 2962751"/>
              <a:gd name="connsiteX1" fmla="*/ 6703529 w 13339868"/>
              <a:gd name="connsiteY1" fmla="*/ 827870 h 2962751"/>
              <a:gd name="connsiteX2" fmla="*/ 704617 w 13339868"/>
              <a:gd name="connsiteY2" fmla="*/ 1735152 h 2962751"/>
              <a:gd name="connsiteX3" fmla="*/ 0 w 13339868"/>
              <a:gd name="connsiteY3" fmla="*/ 1775657 h 2962751"/>
              <a:gd name="connsiteX4" fmla="*/ 0 w 13339868"/>
              <a:gd name="connsiteY4" fmla="*/ 2962751 h 2962751"/>
              <a:gd name="connsiteX5" fmla="*/ 13339868 w 13339868"/>
              <a:gd name="connsiteY5" fmla="*/ 2962751 h 2962751"/>
              <a:gd name="connsiteX6" fmla="*/ 13339868 w 13339868"/>
              <a:gd name="connsiteY6" fmla="*/ 13763 h 2962751"/>
              <a:gd name="connsiteX7" fmla="*/ 12991874 w 13339868"/>
              <a:gd name="connsiteY7" fmla="*/ 2211 h 2962751"/>
              <a:gd name="connsiteX8" fmla="*/ 12486732 w 13339868"/>
              <a:gd name="connsiteY8" fmla="*/ 1914 h 2962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39868" h="2962751">
                <a:moveTo>
                  <a:pt x="12486732" y="1914"/>
                </a:moveTo>
                <a:cubicBezTo>
                  <a:pt x="11089145" y="23578"/>
                  <a:pt x="9273241" y="233112"/>
                  <a:pt x="6703529" y="827870"/>
                </a:cubicBezTo>
                <a:cubicBezTo>
                  <a:pt x="4500510" y="1337758"/>
                  <a:pt x="2693772" y="1601336"/>
                  <a:pt x="704617" y="1735152"/>
                </a:cubicBezTo>
                <a:lnTo>
                  <a:pt x="0" y="1775657"/>
                </a:lnTo>
                <a:lnTo>
                  <a:pt x="0" y="2962751"/>
                </a:lnTo>
                <a:lnTo>
                  <a:pt x="13339868" y="2962751"/>
                </a:lnTo>
                <a:lnTo>
                  <a:pt x="13339868" y="13763"/>
                </a:lnTo>
                <a:lnTo>
                  <a:pt x="12991874" y="2211"/>
                </a:lnTo>
                <a:cubicBezTo>
                  <a:pt x="12829592" y="-567"/>
                  <a:pt x="12661430" y="-794"/>
                  <a:pt x="12486732" y="1914"/>
                </a:cubicBezTo>
                <a:close/>
              </a:path>
            </a:pathLst>
          </a:custGeom>
          <a:solidFill>
            <a:schemeClr val="tx1">
              <a:alpha val="62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1800" b="0" kern="1200" dirty="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Insert Image</a:t>
            </a:r>
          </a:p>
        </p:txBody>
      </p:sp>
      <p:sp>
        <p:nvSpPr>
          <p:cNvPr id="12" name="Rectangle 11" descr="Lower accent block for slide image">
            <a:extLst>
              <a:ext uri="{FF2B5EF4-FFF2-40B4-BE49-F238E27FC236}">
                <a16:creationId xmlns:a16="http://schemas.microsoft.com/office/drawing/2014/main" id="{D7F67FDF-D697-3249-AD21-75F6353FFBA5}"/>
              </a:ext>
            </a:extLst>
          </p:cNvPr>
          <p:cNvSpPr/>
          <p:nvPr/>
        </p:nvSpPr>
        <p:spPr>
          <a:xfrm>
            <a:off x="438912" y="4690872"/>
            <a:ext cx="73152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1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605" y="4621430"/>
            <a:ext cx="6563506" cy="1311128"/>
          </a:xfrm>
        </p:spPr>
        <p:txBody>
          <a:bodyPr/>
          <a:lstStyle/>
          <a:p>
            <a:r>
              <a:rPr lang="en-IN" spc="0" dirty="0"/>
              <a:t>Thank you for </a:t>
            </a:r>
            <a:br>
              <a:rPr lang="en-IN" spc="0" dirty="0"/>
            </a:br>
            <a:r>
              <a:rPr lang="en-IN" spc="0" dirty="0"/>
              <a:t>your attention</a:t>
            </a:r>
            <a:endParaRPr lang="en-GB" spc="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27317BB-02BC-42D9-B0EA-8C6C6EE029E6}"/>
              </a:ext>
            </a:extLst>
          </p:cNvPr>
          <p:cNvSpPr txBox="1">
            <a:spLocks/>
          </p:cNvSpPr>
          <p:nvPr/>
        </p:nvSpPr>
        <p:spPr>
          <a:xfrm>
            <a:off x="1563169" y="6013130"/>
            <a:ext cx="8825659" cy="8604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bg2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www.invest.gov.gn</a:t>
            </a:r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D28204-5683-42AA-A48B-74604DE1A9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062" y="0"/>
            <a:ext cx="2325041" cy="215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8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FD933F4-9E79-4C0A-AB63-71E0FD2A94B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1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5FD933F4-9E79-4C0A-AB63-71E0FD2A94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4326A60E-DEA1-4B4B-BDE6-F04311410F9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4200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04CA36-9318-4A11-93CE-B7E860FE7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857517"/>
            <a:ext cx="9404723" cy="590931"/>
          </a:xfrm>
        </p:spPr>
        <p:txBody>
          <a:bodyPr/>
          <a:lstStyle/>
          <a:p>
            <a:r>
              <a:rPr lang="en-US" dirty="0"/>
              <a:t>Plan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AA13E-4F44-48E6-AFDD-9C2DC997A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IN" sz="2800" dirty="0"/>
              <a:t>General presentation</a:t>
            </a:r>
          </a:p>
          <a:p>
            <a:pPr lvl="1"/>
            <a:r>
              <a:rPr lang="en-IN" sz="2800" dirty="0"/>
              <a:t>Energy infrastructure</a:t>
            </a:r>
          </a:p>
          <a:p>
            <a:pPr lvl="1"/>
            <a:r>
              <a:rPr lang="en-IN" sz="2800" dirty="0"/>
              <a:t>Acquired</a:t>
            </a:r>
          </a:p>
          <a:p>
            <a:pPr lvl="1"/>
            <a:r>
              <a:rPr lang="en-IN" sz="2800" dirty="0"/>
              <a:t>Ongoing projects</a:t>
            </a:r>
          </a:p>
          <a:p>
            <a:pPr lvl="1"/>
            <a:r>
              <a:rPr lang="en-IN" sz="2800" dirty="0"/>
              <a:t>Investment opportunities </a:t>
            </a:r>
            <a:endParaRPr lang="fr-FR" sz="28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72AA25-FEA4-4925-843B-7A6305178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09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354671E8-FD53-4943-AA19-857680B2D45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87898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3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354671E8-FD53-4943-AA19-857680B2D4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31520F8-DC57-4EF1-B20F-312356586A3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8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04651C38-FC54-400F-A9F3-B49EC4829A8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7"/>
          <a:stretch>
            <a:fillRect/>
          </a:stretch>
        </p:blipFill>
        <p:spPr>
          <a:xfrm>
            <a:off x="0" y="-87414"/>
            <a:ext cx="12191999" cy="7035069"/>
          </a:xfrm>
        </p:spPr>
      </p:pic>
      <p:sp>
        <p:nvSpPr>
          <p:cNvPr id="11" name="Rectangle 10" descr="Title accent block">
            <a:extLst>
              <a:ext uri="{FF2B5EF4-FFF2-40B4-BE49-F238E27FC236}">
                <a16:creationId xmlns:a16="http://schemas.microsoft.com/office/drawing/2014/main" id="{DF754616-DC65-1841-9419-6C0DCBEB6DFB}"/>
              </a:ext>
            </a:extLst>
          </p:cNvPr>
          <p:cNvSpPr/>
          <p:nvPr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4568892"/>
            <a:ext cx="9666514" cy="1686720"/>
          </a:xfrm>
        </p:spPr>
        <p:txBody>
          <a:bodyPr/>
          <a:lstStyle/>
          <a:p>
            <a:r>
              <a:rPr lang="en-US" dirty="0"/>
              <a:t>General presentation</a:t>
            </a:r>
            <a:endParaRPr lang="en-GB" dirty="0"/>
          </a:p>
        </p:txBody>
      </p:sp>
      <p:sp>
        <p:nvSpPr>
          <p:cNvPr id="9" name="Rectangle 8" descr="Slide number background block">
            <a:extLst>
              <a:ext uri="{FF2B5EF4-FFF2-40B4-BE49-F238E27FC236}">
                <a16:creationId xmlns:a16="http://schemas.microsoft.com/office/drawing/2014/main" id="{AC2B5667-FA20-49C2-A3CD-B275BB41F618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F153D4-F9C1-4295-8CB0-BFC0E94D4C64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3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695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56AA637-AABF-440A-BE31-5A6D53FEBB9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7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56AA637-AABF-440A-BE31-5A6D53FEBB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9C8BC4B3-D340-484F-8F32-324B26107A7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4200" b="1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C3BA3C-4854-40A9-8432-845A96565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presentation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634E4-BD44-448A-8026-7ED5BB8E5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528933"/>
            <a:ext cx="5996254" cy="458593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Area: 245,857 Km²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Population: 12 million inhabitants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One of the highest growth rates in the world: </a:t>
            </a:r>
            <a:br>
              <a:rPr lang="en-IN" dirty="0"/>
            </a:br>
            <a:r>
              <a:rPr lang="en-IN" dirty="0"/>
              <a:t>9.9% on average since 2016 (IMF)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Gain of 27 ranks in the World Bank's Doing Business in 7 years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Mobilization of more than 21 billion USD at </a:t>
            </a:r>
            <a:br>
              <a:rPr lang="en-IN" dirty="0"/>
            </a:br>
            <a:r>
              <a:rPr lang="en-IN" dirty="0"/>
              <a:t>the PNDES Advisory Group for 2016-2020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Guinea-China framework agreement: 20 billion USD over 20 years for infrastructure financing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A807C-4E90-4B40-9746-4065593C9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15170-8F5E-4F22-B825-5C8A9ED622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7543" y="1091146"/>
            <a:ext cx="5143668" cy="499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84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BB0CE0-4932-45C6-A747-A3E32CED7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68" y="320463"/>
            <a:ext cx="9383973" cy="590931"/>
          </a:xfrm>
        </p:spPr>
        <p:txBody>
          <a:bodyPr/>
          <a:lstStyle/>
          <a:p>
            <a:r>
              <a:rPr lang="fr-FR" dirty="0">
                <a:latin typeface="Century Gothic" panose="020B0502020202020204" pitchFamily="34" charset="0"/>
              </a:rPr>
              <a:t>General </a:t>
            </a:r>
            <a:r>
              <a:rPr lang="fr-FR" dirty="0" err="1">
                <a:latin typeface="Century Gothic" panose="020B0502020202020204" pitchFamily="34" charset="0"/>
              </a:rPr>
              <a:t>presentation</a:t>
            </a:r>
            <a:endParaRPr lang="fr-FR" b="1" dirty="0">
              <a:latin typeface="Century Gothic" panose="020B0502020202020204" pitchFamily="34" charset="0"/>
            </a:endParaRP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3909F08-798E-4554-BABA-00C01E606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569" y="1155910"/>
            <a:ext cx="5162728" cy="5047182"/>
          </a:xfrm>
        </p:spPr>
        <p:txBody>
          <a:bodyPr/>
          <a:lstStyle/>
          <a:p>
            <a:r>
              <a:rPr lang="en-IN" sz="2400" dirty="0"/>
              <a:t>Energy production potential of 9,300 GWH/year</a:t>
            </a:r>
          </a:p>
          <a:p>
            <a:r>
              <a:rPr lang="en-IN" sz="2400" dirty="0"/>
              <a:t>1,165 watercourses </a:t>
            </a:r>
          </a:p>
          <a:p>
            <a:r>
              <a:rPr lang="en-IN" sz="2400" dirty="0"/>
              <a:t>Hydroelectric potential estimated at 6,233 MW</a:t>
            </a:r>
          </a:p>
          <a:p>
            <a:r>
              <a:rPr lang="en-IN" sz="2400" dirty="0"/>
              <a:t>Wind energy production potential with an average wind speed of 3m/s</a:t>
            </a:r>
          </a:p>
          <a:p>
            <a:r>
              <a:rPr lang="en-IN" sz="2400" dirty="0"/>
              <a:t>Solar energy production potential with 4.8 Kwhm²/day of solar energy</a:t>
            </a:r>
            <a:endParaRPr lang="fr-FR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2D7D56-6877-4851-87D5-C3BCD0A65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92"/>
          <a:stretch/>
        </p:blipFill>
        <p:spPr>
          <a:xfrm>
            <a:off x="7006459" y="545229"/>
            <a:ext cx="3957146" cy="2786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A52CB3-18B5-4E76-A255-CA45BC155A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031"/>
          <a:stretch/>
        </p:blipFill>
        <p:spPr>
          <a:xfrm>
            <a:off x="7006459" y="3608404"/>
            <a:ext cx="3957146" cy="225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3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354671E8-FD53-4943-AA19-857680B2D45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343877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0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354671E8-FD53-4943-AA19-857680B2D4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31520F8-DC57-4EF1-B20F-312356586A3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8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04651C38-FC54-400F-A9F3-B49EC4829A8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7"/>
          <a:stretch>
            <a:fillRect/>
          </a:stretch>
        </p:blipFill>
        <p:spPr>
          <a:xfrm>
            <a:off x="0" y="2241"/>
            <a:ext cx="12192000" cy="6855759"/>
          </a:xfrm>
        </p:spPr>
      </p:pic>
      <p:sp>
        <p:nvSpPr>
          <p:cNvPr id="11" name="Rectangle 10" descr="Title accent block">
            <a:extLst>
              <a:ext uri="{FF2B5EF4-FFF2-40B4-BE49-F238E27FC236}">
                <a16:creationId xmlns:a16="http://schemas.microsoft.com/office/drawing/2014/main" id="{DF754616-DC65-1841-9419-6C0DCBEB6DFB}"/>
              </a:ext>
            </a:extLst>
          </p:cNvPr>
          <p:cNvSpPr/>
          <p:nvPr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4157000"/>
            <a:ext cx="9666514" cy="1686720"/>
          </a:xfrm>
        </p:spPr>
        <p:txBody>
          <a:bodyPr/>
          <a:lstStyle/>
          <a:p>
            <a:r>
              <a:rPr lang="en-US" dirty="0"/>
              <a:t>Energy infrastructure</a:t>
            </a:r>
            <a:endParaRPr lang="en-GB" dirty="0"/>
          </a:p>
        </p:txBody>
      </p:sp>
      <p:sp>
        <p:nvSpPr>
          <p:cNvPr id="9" name="Rectangle 8" descr="Slide number background block">
            <a:extLst>
              <a:ext uri="{FF2B5EF4-FFF2-40B4-BE49-F238E27FC236}">
                <a16:creationId xmlns:a16="http://schemas.microsoft.com/office/drawing/2014/main" id="{AC2B5667-FA20-49C2-A3CD-B275BB41F618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F153D4-F9C1-4295-8CB0-BFC0E94D4C64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6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479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31B2395-D78E-4A35-A8CE-2A7D48DFEE3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75352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4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31B2395-D78E-4A35-A8CE-2A7D48DFEE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EBA58C5-0405-4C5D-AE9A-D355767D346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fr-FR" sz="36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Infrastructures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AC4CB2C1-7DE3-44DC-A4F5-55C9466AE9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04141" y="3349633"/>
            <a:ext cx="2820761" cy="334508"/>
          </a:xfrm>
        </p:spPr>
        <p:txBody>
          <a:bodyPr/>
          <a:lstStyle/>
          <a:p>
            <a:pPr algn="l"/>
            <a:r>
              <a:rPr lang="fr-FR" dirty="0" err="1"/>
              <a:t>Kaléta</a:t>
            </a:r>
            <a:r>
              <a:rPr lang="fr-FR" dirty="0"/>
              <a:t> Dam</a:t>
            </a:r>
            <a:endParaRPr lang="en-GB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DFFB9D38-CDF6-45F7-A615-007F303B1A0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15" y="3784052"/>
            <a:ext cx="3080656" cy="284598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Century Gothic" panose="020B0502020202020204" pitchFamily="34" charset="0"/>
              </a:rPr>
              <a:t>Opened in September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Century Gothic" panose="020B0502020202020204" pitchFamily="34" charset="0"/>
              </a:rPr>
              <a:t>240 MW production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Century Gothic" panose="020B0502020202020204" pitchFamily="34" charset="0"/>
              </a:rPr>
              <a:t>Doubling of Guinea's energy capacity at launch (from 212 MW to 450 MW,)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Century Gothic" panose="020B0502020202020204" pitchFamily="34" charset="0"/>
              </a:rPr>
              <a:t>The interconnected network increased from 51.82% in 2014 to 86.46% in 2018</a:t>
            </a:r>
            <a:endParaRPr lang="fr-FR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78932DB0-2733-4BAD-BB5D-9536D20E09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35456" y="3349633"/>
            <a:ext cx="2820761" cy="334508"/>
          </a:xfrm>
        </p:spPr>
        <p:txBody>
          <a:bodyPr/>
          <a:lstStyle/>
          <a:p>
            <a:r>
              <a:rPr lang="en-US" dirty="0" err="1"/>
              <a:t>Souapiti</a:t>
            </a:r>
            <a:r>
              <a:rPr lang="en-US" dirty="0"/>
              <a:t> Dam</a:t>
            </a:r>
            <a:endParaRPr lang="en-GB" dirty="0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6FB540F0-2ABD-4D9C-AA51-A68864DD785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86127" y="3869191"/>
            <a:ext cx="3080656" cy="19332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err="1">
                <a:latin typeface="Century Gothic" panose="020B0502020202020204" pitchFamily="34" charset="0"/>
              </a:rPr>
              <a:t>Souapiti</a:t>
            </a:r>
            <a:r>
              <a:rPr lang="en-IN" dirty="0">
                <a:latin typeface="Century Gothic" panose="020B0502020202020204" pitchFamily="34" charset="0"/>
              </a:rPr>
              <a:t> is the third dam built on the </a:t>
            </a:r>
            <a:r>
              <a:rPr lang="en-IN" dirty="0" err="1">
                <a:latin typeface="Century Gothic" panose="020B0502020202020204" pitchFamily="34" charset="0"/>
              </a:rPr>
              <a:t>Konkouré</a:t>
            </a:r>
            <a:r>
              <a:rPr lang="en-IN" dirty="0">
                <a:latin typeface="Century Gothic" panose="020B0502020202020204" pitchFamily="34" charset="0"/>
              </a:rPr>
              <a:t> River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Century Gothic" panose="020B0502020202020204" pitchFamily="34" charset="0"/>
              </a:rPr>
              <a:t>450 MW production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Century Gothic" panose="020B0502020202020204" pitchFamily="34" charset="0"/>
              </a:rPr>
              <a:t>Provides water retention for dams already in production with a water retention of 6 billion 375 million cubic meters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8849DCBF-FE6C-4038-BE61-0BE3E249C35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04576" y="3287321"/>
            <a:ext cx="2921361" cy="334508"/>
          </a:xfrm>
        </p:spPr>
        <p:txBody>
          <a:bodyPr/>
          <a:lstStyle/>
          <a:p>
            <a:r>
              <a:rPr lang="fr-FR" dirty="0" err="1">
                <a:solidFill>
                  <a:schemeClr val="accent5">
                    <a:lumMod val="50000"/>
                  </a:schemeClr>
                </a:solidFill>
              </a:rPr>
              <a:t>Energy</a:t>
            </a:r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 service</a:t>
            </a:r>
            <a:endParaRPr lang="en-GB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E0FF0889-3DA9-4826-A04E-4A4BD4C04C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06362" y="3813358"/>
            <a:ext cx="3080656" cy="238973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Century Gothic" panose="020B0502020202020204" pitchFamily="34" charset="0"/>
              </a:rPr>
              <a:t>Construction of 8.2 km of medium-voltage lines (MV)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Century Gothic" panose="020B0502020202020204" pitchFamily="34" charset="0"/>
              </a:rPr>
              <a:t>Construction of 23.6 km of low-voltage lines (LV)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Century Gothic" panose="020B0502020202020204" pitchFamily="34" charset="0"/>
              </a:rPr>
              <a:t>Installation of 39 substations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Century Gothic" panose="020B0502020202020204" pitchFamily="34" charset="0"/>
              </a:rPr>
              <a:t>26 prefectures and 36 localities were electrified from 2010 to 2018</a:t>
            </a:r>
            <a:endParaRPr lang="fr-FR" dirty="0"/>
          </a:p>
        </p:txBody>
      </p:sp>
      <p:sp>
        <p:nvSpPr>
          <p:cNvPr id="20" name="Text Placeholder 42">
            <a:extLst>
              <a:ext uri="{FF2B5EF4-FFF2-40B4-BE49-F238E27FC236}">
                <a16:creationId xmlns:a16="http://schemas.microsoft.com/office/drawing/2014/main" id="{C0DAAFE9-A800-45AE-A564-B17D39D93460}"/>
              </a:ext>
            </a:extLst>
          </p:cNvPr>
          <p:cNvSpPr txBox="1">
            <a:spLocks/>
          </p:cNvSpPr>
          <p:nvPr/>
        </p:nvSpPr>
        <p:spPr>
          <a:xfrm>
            <a:off x="3212646" y="3894024"/>
            <a:ext cx="2820761" cy="26260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endParaRPr lang="fr-FR" dirty="0"/>
          </a:p>
        </p:txBody>
      </p:sp>
      <p:pic>
        <p:nvPicPr>
          <p:cNvPr id="15" name="Espace réservé du contenu 8">
            <a:extLst>
              <a:ext uri="{FF2B5EF4-FFF2-40B4-BE49-F238E27FC236}">
                <a16:creationId xmlns:a16="http://schemas.microsoft.com/office/drawing/2014/main" id="{2FCCF6CA-42E3-4B6D-B9BA-D85FD351AF8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4" b="11911"/>
          <a:stretch/>
        </p:blipFill>
        <p:spPr>
          <a:xfrm>
            <a:off x="446314" y="1149372"/>
            <a:ext cx="3080657" cy="2144008"/>
          </a:xfrm>
          <a:prstGeom prst="rect">
            <a:avLst/>
          </a:prstGeom>
        </p:spPr>
      </p:pic>
      <p:pic>
        <p:nvPicPr>
          <p:cNvPr id="16" name="Image 10">
            <a:extLst>
              <a:ext uri="{FF2B5EF4-FFF2-40B4-BE49-F238E27FC236}">
                <a16:creationId xmlns:a16="http://schemas.microsoft.com/office/drawing/2014/main" id="{A4E5A1A4-8045-4D10-B911-ABF172A978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0" t="27051"/>
          <a:stretch/>
        </p:blipFill>
        <p:spPr>
          <a:xfrm>
            <a:off x="4356803" y="1055609"/>
            <a:ext cx="3216908" cy="2218921"/>
          </a:xfrm>
          <a:prstGeom prst="rect">
            <a:avLst/>
          </a:prstGeom>
        </p:spPr>
      </p:pic>
      <p:pic>
        <p:nvPicPr>
          <p:cNvPr id="17" name="Image 15">
            <a:extLst>
              <a:ext uri="{FF2B5EF4-FFF2-40B4-BE49-F238E27FC236}">
                <a16:creationId xmlns:a16="http://schemas.microsoft.com/office/drawing/2014/main" id="{1F6E89F5-4708-4A54-B5CB-86422C5E35D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0" b="7162"/>
          <a:stretch/>
        </p:blipFill>
        <p:spPr>
          <a:xfrm>
            <a:off x="8701332" y="1197218"/>
            <a:ext cx="2689008" cy="209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73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E1150F5-2541-4517-9FF2-23B0FB84D4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844"/>
            <a:ext cx="12192000" cy="6546311"/>
          </a:xfrm>
        </p:spPr>
      </p:pic>
    </p:spTree>
    <p:extLst>
      <p:ext uri="{BB962C8B-B14F-4D97-AF65-F5344CB8AC3E}">
        <p14:creationId xmlns:p14="http://schemas.microsoft.com/office/powerpoint/2010/main" val="283292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FE6C5B03-DDCB-4183-96CF-F9453482456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086300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6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8D1F419-05D4-4279-939D-9DCE68737F4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fr-FR" sz="36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2EB65C-67DC-4705-84B0-E0A2474F9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341" y="1253331"/>
            <a:ext cx="11115261" cy="4351338"/>
          </a:xfrm>
        </p:spPr>
        <p:txBody>
          <a:bodyPr/>
          <a:lstStyle/>
          <a:p>
            <a:r>
              <a:rPr lang="en-IN" dirty="0">
                <a:latin typeface="Century Gothic" panose="020B0502020202020204" pitchFamily="34" charset="0"/>
              </a:rPr>
              <a:t>Renovation of 1,230 km of networks</a:t>
            </a:r>
          </a:p>
          <a:p>
            <a:r>
              <a:rPr lang="en-IN" dirty="0">
                <a:latin typeface="Century Gothic" panose="020B0502020202020204" pitchFamily="34" charset="0"/>
              </a:rPr>
              <a:t>Reduction in the number of outages from more than 40 per month in 2015 to less than 1 at the end of 2016</a:t>
            </a:r>
          </a:p>
          <a:p>
            <a:r>
              <a:rPr lang="en-IN" dirty="0">
                <a:latin typeface="Century Gothic" panose="020B0502020202020204" pitchFamily="34" charset="0"/>
              </a:rPr>
              <a:t>80% reduction in load shedding hours</a:t>
            </a:r>
            <a:endParaRPr lang="fr-FR" dirty="0">
              <a:latin typeface="Century Gothic" panose="020B0502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B3A2CE3-788E-4236-BB5D-002343C990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820" y="2843911"/>
            <a:ext cx="7805173" cy="4014089"/>
          </a:xfrm>
          <a:prstGeom prst="rect">
            <a:avLst/>
          </a:prstGeom>
        </p:spPr>
      </p:pic>
      <p:sp>
        <p:nvSpPr>
          <p:cNvPr id="6" name="Title 9">
            <a:extLst>
              <a:ext uri="{FF2B5EF4-FFF2-40B4-BE49-F238E27FC236}">
                <a16:creationId xmlns:a16="http://schemas.microsoft.com/office/drawing/2014/main" id="{75709170-083D-40FC-846F-E474D62F9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fr-FR" dirty="0"/>
              <a:t>An </a:t>
            </a:r>
            <a:r>
              <a:rPr lang="fr-FR" dirty="0" err="1"/>
              <a:t>improved</a:t>
            </a:r>
            <a:r>
              <a:rPr lang="fr-FR" dirty="0"/>
              <a:t> service</a:t>
            </a:r>
          </a:p>
        </p:txBody>
      </p:sp>
    </p:spTree>
    <p:extLst>
      <p:ext uri="{BB962C8B-B14F-4D97-AF65-F5344CB8AC3E}">
        <p14:creationId xmlns:p14="http://schemas.microsoft.com/office/powerpoint/2010/main" val="36471039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HCTD4L.SFiG9qfRJrZ5z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plelt6QSpeyjqL.UX06x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LP9.XVtTAW34O.BD305V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LP9.XVtTAW34O.BD305V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HCTD4L.SFiG9qfRJrZ5z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nzLIQ1rS2.OepH8R3eRW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FIx.hdKTnm7m1X74ZDIw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fphWtAWQmua6rmAkUm5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z8XXaoJSea6d2a2UbUwO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HCTD4L.SFiG9qfRJrZ5z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R20TN3yQYaeYyJKPfU9wg"/>
</p:tagLst>
</file>

<file path=ppt/theme/theme1.xml><?xml version="1.0" encoding="utf-8"?>
<a:theme xmlns:a="http://schemas.openxmlformats.org/drawingml/2006/main" name="Office Theme">
  <a:themeElements>
    <a:clrScheme name="MSFT_01">
      <a:dk1>
        <a:sysClr val="windowText" lastClr="000000"/>
      </a:dk1>
      <a:lt1>
        <a:sysClr val="window" lastClr="FFFFFF"/>
      </a:lt1>
      <a:dk2>
        <a:srgbClr val="3F3F3F"/>
      </a:dk2>
      <a:lt2>
        <a:srgbClr val="FFFFFF"/>
      </a:lt2>
      <a:accent1>
        <a:srgbClr val="01C6FD"/>
      </a:accent1>
      <a:accent2>
        <a:srgbClr val="067F9C"/>
      </a:accent2>
      <a:accent3>
        <a:srgbClr val="014E52"/>
      </a:accent3>
      <a:accent4>
        <a:srgbClr val="ED7D31"/>
      </a:accent4>
      <a:accent5>
        <a:srgbClr val="79AE02"/>
      </a:accent5>
      <a:accent6>
        <a:srgbClr val="0070C0"/>
      </a:accent6>
      <a:hlink>
        <a:srgbClr val="01C6FD"/>
      </a:hlink>
      <a:folHlink>
        <a:srgbClr val="954F72"/>
      </a:folHlink>
    </a:clrScheme>
    <a:fontScheme name="MSFT_0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inimalist_Template_03_CA - v7" id="{215D63C3-B139-4AD7-9F60-51396BC82D2C}" vid="{FAE53EBD-DCD0-4C4A-8B10-EB06EA2364A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23BE856-B6C2-4675-AE16-47A27D415D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D8A4B1-1036-4F2B-9C1A-A86F68D314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50439D9-8631-4FC1-BCE0-1BDB23425EE1}">
  <ds:schemaRefs>
    <ds:schemaRef ds:uri="http://schemas.openxmlformats.org/package/2006/metadata/core-properties"/>
    <ds:schemaRef ds:uri="6dc4bcd6-49db-4c07-9060-8acfc67cef9f"/>
    <ds:schemaRef ds:uri="http://schemas.microsoft.com/office/2006/documentManagement/types"/>
    <ds:schemaRef ds:uri="http://schemas.microsoft.com/office/infopath/2007/PartnerControls"/>
    <ds:schemaRef ds:uri="fb0879af-3eba-417a-a55a-ffe6dcd6ca77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Ocean presentation</Template>
  <TotalTime>0</TotalTime>
  <Words>518</Words>
  <Application>Microsoft Office PowerPoint</Application>
  <PresentationFormat>Widescreen</PresentationFormat>
  <Paragraphs>85</Paragraphs>
  <Slides>13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Century Gothic</vt:lpstr>
      <vt:lpstr>Wingdings</vt:lpstr>
      <vt:lpstr>Office Theme</vt:lpstr>
      <vt:lpstr>think-cell Slide</vt:lpstr>
      <vt:lpstr>Invest in energy</vt:lpstr>
      <vt:lpstr>Plan</vt:lpstr>
      <vt:lpstr>General presentation</vt:lpstr>
      <vt:lpstr>General presentation</vt:lpstr>
      <vt:lpstr>General presentation</vt:lpstr>
      <vt:lpstr>Energy infrastructure</vt:lpstr>
      <vt:lpstr>Infrastructures</vt:lpstr>
      <vt:lpstr>PowerPoint Presentation</vt:lpstr>
      <vt:lpstr>An improved service</vt:lpstr>
      <vt:lpstr>Acceleration of electrification and interconnection</vt:lpstr>
      <vt:lpstr>Investment opportunities</vt:lpstr>
      <vt:lpstr>Investment opportunities</vt:lpstr>
      <vt:lpstr>Thank you for 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2019-02-23T12:49:18Z</dcterms:created>
  <dcterms:modified xsi:type="dcterms:W3CDTF">2019-05-27T10:24:20Z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